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96" r:id="rId2"/>
    <p:sldId id="376" r:id="rId3"/>
    <p:sldId id="258" r:id="rId4"/>
    <p:sldId id="298" r:id="rId5"/>
    <p:sldId id="373" r:id="rId6"/>
    <p:sldId id="303" r:id="rId7"/>
    <p:sldId id="304" r:id="rId8"/>
    <p:sldId id="306" r:id="rId9"/>
    <p:sldId id="327" r:id="rId10"/>
    <p:sldId id="308" r:id="rId11"/>
    <p:sldId id="375" r:id="rId12"/>
    <p:sldId id="311" r:id="rId13"/>
    <p:sldId id="312" r:id="rId14"/>
    <p:sldId id="335" r:id="rId15"/>
    <p:sldId id="365" r:id="rId16"/>
    <p:sldId id="320" r:id="rId17"/>
    <p:sldId id="342"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eiss, Kevin" initials="WK" lastIdx="4" clrIdx="0">
    <p:extLst>
      <p:ext uri="{19B8F6BF-5375-455C-9EA6-DF929625EA0E}">
        <p15:presenceInfo xmlns:p15="http://schemas.microsoft.com/office/powerpoint/2012/main" userId="S-1-5-21-4279633407-28481931-2677731258-329452" providerId="AD"/>
      </p:ext>
    </p:extLst>
  </p:cmAuthor>
  <p:cmAuthor id="2" name="Biello, Shannon (CDC/ONDIEH/NCIPC)" initials="nyw4" lastIdx="17" clrIdx="1">
    <p:extLst>
      <p:ext uri="{19B8F6BF-5375-455C-9EA6-DF929625EA0E}">
        <p15:presenceInfo xmlns:p15="http://schemas.microsoft.com/office/powerpoint/2012/main" userId="Biello, Shannon (CDC/ONDIEH/NCIPC)"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BA69"/>
    <a:srgbClr val="004990"/>
    <a:srgbClr val="2778AC"/>
    <a:srgbClr val="1B458F"/>
    <a:srgbClr val="7BBAE1"/>
    <a:srgbClr val="479FD5"/>
    <a:srgbClr val="55A7D9"/>
    <a:srgbClr val="3A6630"/>
    <a:srgbClr val="15435F"/>
    <a:srgbClr val="79B9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23" autoAdjust="0"/>
    <p:restoredTop sz="78483" autoAdjust="0"/>
  </p:normalViewPr>
  <p:slideViewPr>
    <p:cSldViewPr snapToGrid="0">
      <p:cViewPr>
        <p:scale>
          <a:sx n="78" d="100"/>
          <a:sy n="78" d="100"/>
        </p:scale>
        <p:origin x="1090" y="-1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96D7F2-77B3-4076-B584-7EB6C5A02064}" type="doc">
      <dgm:prSet loTypeId="urn:microsoft.com/office/officeart/2005/8/layout/venn2" loCatId="relationship" qsTypeId="urn:microsoft.com/office/officeart/2005/8/quickstyle/simple1" qsCatId="simple" csTypeId="urn:microsoft.com/office/officeart/2005/8/colors/accent1_2" csCatId="accent1" phldr="1"/>
      <dgm:spPr/>
      <dgm:t>
        <a:bodyPr/>
        <a:lstStyle/>
        <a:p>
          <a:endParaRPr lang="en-US"/>
        </a:p>
      </dgm:t>
    </dgm:pt>
    <dgm:pt modelId="{0499BFAC-59FC-45EB-BCD5-7CBF7E429B7A}">
      <dgm:prSet phldrT="[Text]" custT="1"/>
      <dgm:spPr>
        <a:solidFill>
          <a:schemeClr val="bg1"/>
        </a:solidFill>
        <a:ln>
          <a:solidFill>
            <a:schemeClr val="tx1"/>
          </a:solidFill>
        </a:ln>
      </dgm:spPr>
      <dgm:t>
        <a:bodyPr/>
        <a:lstStyle/>
        <a:p>
          <a:r>
            <a:rPr lang="en-US" sz="1600" b="1" dirty="0">
              <a:solidFill>
                <a:sysClr val="windowText" lastClr="000000"/>
              </a:solidFill>
              <a:latin typeface="Garamond" panose="02020404030301010803" pitchFamily="18" charset="0"/>
            </a:rPr>
            <a:t>Sexually Active MSM - Annual Screening </a:t>
          </a:r>
        </a:p>
      </dgm:t>
    </dgm:pt>
    <dgm:pt modelId="{6DE47AFB-DC4C-4783-9EC1-B531F34077ED}" type="parTrans" cxnId="{24E90A71-864C-4411-AC4D-C41EEA549548}">
      <dgm:prSet/>
      <dgm:spPr/>
      <dgm:t>
        <a:bodyPr/>
        <a:lstStyle/>
        <a:p>
          <a:endParaRPr lang="en-US"/>
        </a:p>
      </dgm:t>
    </dgm:pt>
    <dgm:pt modelId="{04153C6C-5C4F-4BCF-927E-6FD0E1C09B73}" type="sibTrans" cxnId="{24E90A71-864C-4411-AC4D-C41EEA549548}">
      <dgm:prSet/>
      <dgm:spPr/>
      <dgm:t>
        <a:bodyPr/>
        <a:lstStyle/>
        <a:p>
          <a:endParaRPr lang="en-US"/>
        </a:p>
      </dgm:t>
    </dgm:pt>
    <dgm:pt modelId="{1A479B8F-DE51-4C03-92DD-85DC5BF81167}">
      <dgm:prSet phldrT="[Text]" custT="1"/>
      <dgm:spPr/>
      <dgm:t>
        <a:bodyPr/>
        <a:lstStyle/>
        <a:p>
          <a:r>
            <a:rPr lang="en-US" sz="1600" b="1" dirty="0">
              <a:solidFill>
                <a:schemeClr val="bg1"/>
              </a:solidFill>
              <a:latin typeface="Garamond" panose="02020404030301010803" pitchFamily="18" charset="0"/>
            </a:rPr>
            <a:t>Higher-Risk MSM - Semiannual Screening</a:t>
          </a:r>
        </a:p>
      </dgm:t>
    </dgm:pt>
    <dgm:pt modelId="{4ADA0F18-C2E9-4300-BDD8-6645E679CDD7}" type="parTrans" cxnId="{2BB6F39E-C2FC-4BCA-916C-6AFC491D7CF4}">
      <dgm:prSet/>
      <dgm:spPr/>
      <dgm:t>
        <a:bodyPr/>
        <a:lstStyle/>
        <a:p>
          <a:endParaRPr lang="en-US"/>
        </a:p>
      </dgm:t>
    </dgm:pt>
    <dgm:pt modelId="{69770DB1-5797-4D36-8F3E-BED5E0051A3B}" type="sibTrans" cxnId="{2BB6F39E-C2FC-4BCA-916C-6AFC491D7CF4}">
      <dgm:prSet/>
      <dgm:spPr/>
      <dgm:t>
        <a:bodyPr/>
        <a:lstStyle/>
        <a:p>
          <a:endParaRPr lang="en-US"/>
        </a:p>
      </dgm:t>
    </dgm:pt>
    <dgm:pt modelId="{0183A9DE-A619-4BF8-A828-F552FD0E8090}" type="pres">
      <dgm:prSet presAssocID="{9496D7F2-77B3-4076-B584-7EB6C5A02064}" presName="Name0" presStyleCnt="0">
        <dgm:presLayoutVars>
          <dgm:chMax val="7"/>
          <dgm:resizeHandles val="exact"/>
        </dgm:presLayoutVars>
      </dgm:prSet>
      <dgm:spPr/>
    </dgm:pt>
    <dgm:pt modelId="{07EBE90A-5237-40C4-870E-FD51CFF0479A}" type="pres">
      <dgm:prSet presAssocID="{9496D7F2-77B3-4076-B584-7EB6C5A02064}" presName="comp1" presStyleCnt="0"/>
      <dgm:spPr/>
    </dgm:pt>
    <dgm:pt modelId="{D27C5606-7F60-4192-A804-2E0C9D1C9F5B}" type="pres">
      <dgm:prSet presAssocID="{9496D7F2-77B3-4076-B584-7EB6C5A02064}" presName="circle1" presStyleLbl="node1" presStyleIdx="0" presStyleCnt="2" custScaleX="117314" custLinFactNeighborX="405"/>
      <dgm:spPr/>
    </dgm:pt>
    <dgm:pt modelId="{223F7AF1-F785-436A-A30B-513EF8D77BA9}" type="pres">
      <dgm:prSet presAssocID="{9496D7F2-77B3-4076-B584-7EB6C5A02064}" presName="c1text" presStyleLbl="node1" presStyleIdx="0" presStyleCnt="2">
        <dgm:presLayoutVars>
          <dgm:bulletEnabled val="1"/>
        </dgm:presLayoutVars>
      </dgm:prSet>
      <dgm:spPr/>
    </dgm:pt>
    <dgm:pt modelId="{2EF6D000-CB51-4511-ABD5-177E83E6AFAD}" type="pres">
      <dgm:prSet presAssocID="{9496D7F2-77B3-4076-B584-7EB6C5A02064}" presName="comp2" presStyleCnt="0"/>
      <dgm:spPr/>
    </dgm:pt>
    <dgm:pt modelId="{506BFCBF-2A1E-4B3E-B4F1-F840420020D9}" type="pres">
      <dgm:prSet presAssocID="{9496D7F2-77B3-4076-B584-7EB6C5A02064}" presName="circle2" presStyleLbl="node1" presStyleIdx="1" presStyleCnt="2" custScaleX="117050" custScaleY="82981" custLinFactNeighborX="793" custLinFactNeighborY="9921"/>
      <dgm:spPr/>
    </dgm:pt>
    <dgm:pt modelId="{B25BD7BD-8D9E-4D4A-A99F-4D6933D035D3}" type="pres">
      <dgm:prSet presAssocID="{9496D7F2-77B3-4076-B584-7EB6C5A02064}" presName="c2text" presStyleLbl="node1" presStyleIdx="1" presStyleCnt="2">
        <dgm:presLayoutVars>
          <dgm:bulletEnabled val="1"/>
        </dgm:presLayoutVars>
      </dgm:prSet>
      <dgm:spPr/>
    </dgm:pt>
  </dgm:ptLst>
  <dgm:cxnLst>
    <dgm:cxn modelId="{28EFC13F-0A2D-46BC-94EF-6DDF699891F6}" type="presOf" srcId="{1A479B8F-DE51-4C03-92DD-85DC5BF81167}" destId="{B25BD7BD-8D9E-4D4A-A99F-4D6933D035D3}" srcOrd="1" destOrd="0" presId="urn:microsoft.com/office/officeart/2005/8/layout/venn2"/>
    <dgm:cxn modelId="{8E427340-44BC-4206-A749-7E1361C1EE31}" type="presOf" srcId="{1A479B8F-DE51-4C03-92DD-85DC5BF81167}" destId="{506BFCBF-2A1E-4B3E-B4F1-F840420020D9}" srcOrd="0" destOrd="0" presId="urn:microsoft.com/office/officeart/2005/8/layout/venn2"/>
    <dgm:cxn modelId="{27C88F62-0CE2-46A4-A388-95BC4DAB3ACA}" type="presOf" srcId="{9496D7F2-77B3-4076-B584-7EB6C5A02064}" destId="{0183A9DE-A619-4BF8-A828-F552FD0E8090}" srcOrd="0" destOrd="0" presId="urn:microsoft.com/office/officeart/2005/8/layout/venn2"/>
    <dgm:cxn modelId="{24E90A71-864C-4411-AC4D-C41EEA549548}" srcId="{9496D7F2-77B3-4076-B584-7EB6C5A02064}" destId="{0499BFAC-59FC-45EB-BCD5-7CBF7E429B7A}" srcOrd="0" destOrd="0" parTransId="{6DE47AFB-DC4C-4783-9EC1-B531F34077ED}" sibTransId="{04153C6C-5C4F-4BCF-927E-6FD0E1C09B73}"/>
    <dgm:cxn modelId="{A38D2E7E-254F-41BD-8631-2BE14117038A}" type="presOf" srcId="{0499BFAC-59FC-45EB-BCD5-7CBF7E429B7A}" destId="{D27C5606-7F60-4192-A804-2E0C9D1C9F5B}" srcOrd="0" destOrd="0" presId="urn:microsoft.com/office/officeart/2005/8/layout/venn2"/>
    <dgm:cxn modelId="{2BB6F39E-C2FC-4BCA-916C-6AFC491D7CF4}" srcId="{9496D7F2-77B3-4076-B584-7EB6C5A02064}" destId="{1A479B8F-DE51-4C03-92DD-85DC5BF81167}" srcOrd="1" destOrd="0" parTransId="{4ADA0F18-C2E9-4300-BDD8-6645E679CDD7}" sibTransId="{69770DB1-5797-4D36-8F3E-BED5E0051A3B}"/>
    <dgm:cxn modelId="{4EED07AD-F168-484F-8485-5B28B69ABE48}" type="presOf" srcId="{0499BFAC-59FC-45EB-BCD5-7CBF7E429B7A}" destId="{223F7AF1-F785-436A-A30B-513EF8D77BA9}" srcOrd="1" destOrd="0" presId="urn:microsoft.com/office/officeart/2005/8/layout/venn2"/>
    <dgm:cxn modelId="{7D4873DC-FBAB-450C-B242-F6839B3F043C}" type="presParOf" srcId="{0183A9DE-A619-4BF8-A828-F552FD0E8090}" destId="{07EBE90A-5237-40C4-870E-FD51CFF0479A}" srcOrd="0" destOrd="0" presId="urn:microsoft.com/office/officeart/2005/8/layout/venn2"/>
    <dgm:cxn modelId="{252F9C6A-32DD-4234-B68A-BA749D75E24B}" type="presParOf" srcId="{07EBE90A-5237-40C4-870E-FD51CFF0479A}" destId="{D27C5606-7F60-4192-A804-2E0C9D1C9F5B}" srcOrd="0" destOrd="0" presId="urn:microsoft.com/office/officeart/2005/8/layout/venn2"/>
    <dgm:cxn modelId="{5FD4E1AD-AF31-41D2-8CB1-07893ADAA2C2}" type="presParOf" srcId="{07EBE90A-5237-40C4-870E-FD51CFF0479A}" destId="{223F7AF1-F785-436A-A30B-513EF8D77BA9}" srcOrd="1" destOrd="0" presId="urn:microsoft.com/office/officeart/2005/8/layout/venn2"/>
    <dgm:cxn modelId="{7C94138D-2FBB-4C2B-9885-DDC012A9EF52}" type="presParOf" srcId="{0183A9DE-A619-4BF8-A828-F552FD0E8090}" destId="{2EF6D000-CB51-4511-ABD5-177E83E6AFAD}" srcOrd="1" destOrd="0" presId="urn:microsoft.com/office/officeart/2005/8/layout/venn2"/>
    <dgm:cxn modelId="{60B2F9EA-EE51-4F6A-83C2-1AB2C4DBDD31}" type="presParOf" srcId="{2EF6D000-CB51-4511-ABD5-177E83E6AFAD}" destId="{506BFCBF-2A1E-4B3E-B4F1-F840420020D9}" srcOrd="0" destOrd="0" presId="urn:microsoft.com/office/officeart/2005/8/layout/venn2"/>
    <dgm:cxn modelId="{733C4C18-B761-4FF9-BA97-D9FBF89AC3AD}" type="presParOf" srcId="{2EF6D000-CB51-4511-ABD5-177E83E6AFAD}" destId="{B25BD7BD-8D9E-4D4A-A99F-4D6933D035D3}" srcOrd="1" destOrd="0" presId="urn:microsoft.com/office/officeart/2005/8/layout/ven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4F3C43E-CC2C-4A34-8BEC-E6F6D0A22F7A}" type="doc">
      <dgm:prSet loTypeId="urn:microsoft.com/office/officeart/2005/8/layout/process1" loCatId="process" qsTypeId="urn:microsoft.com/office/officeart/2005/8/quickstyle/simple1" qsCatId="simple" csTypeId="urn:microsoft.com/office/officeart/2005/8/colors/accent1_2" csCatId="accent1" phldr="1"/>
      <dgm:spPr/>
    </dgm:pt>
    <dgm:pt modelId="{A17DB455-5D42-4B49-A11F-F36412070562}">
      <dgm:prSet phldrT="[Text]"/>
      <dgm:spPr/>
      <dgm:t>
        <a:bodyPr/>
        <a:lstStyle/>
        <a:p>
          <a:r>
            <a:rPr lang="en-US" dirty="0">
              <a:latin typeface="Garamond" panose="02020404030301010803" pitchFamily="18" charset="0"/>
            </a:rPr>
            <a:t>Provision of medication to index patients</a:t>
          </a:r>
        </a:p>
      </dgm:t>
    </dgm:pt>
    <dgm:pt modelId="{14525E14-0BD4-40F2-B070-639A2CB8479B}" type="parTrans" cxnId="{106699FB-4F6D-414B-902C-6A55DA8F211B}">
      <dgm:prSet/>
      <dgm:spPr/>
      <dgm:t>
        <a:bodyPr/>
        <a:lstStyle/>
        <a:p>
          <a:endParaRPr lang="en-US"/>
        </a:p>
      </dgm:t>
    </dgm:pt>
    <dgm:pt modelId="{33786264-0737-4C3E-AC07-1DCA8DB17696}" type="sibTrans" cxnId="{106699FB-4F6D-414B-902C-6A55DA8F211B}">
      <dgm:prSet/>
      <dgm:spPr/>
      <dgm:t>
        <a:bodyPr/>
        <a:lstStyle/>
        <a:p>
          <a:endParaRPr lang="en-US"/>
        </a:p>
      </dgm:t>
    </dgm:pt>
    <dgm:pt modelId="{4BF873B4-3CF3-44D8-9471-59B16DB20560}">
      <dgm:prSet phldrT="[Text]"/>
      <dgm:spPr/>
      <dgm:t>
        <a:bodyPr/>
        <a:lstStyle/>
        <a:p>
          <a:r>
            <a:rPr lang="en-US" dirty="0">
              <a:latin typeface="Garamond" panose="02020404030301010803" pitchFamily="18" charset="0"/>
            </a:rPr>
            <a:t>Provision of medication to non-index partners</a:t>
          </a:r>
        </a:p>
      </dgm:t>
    </dgm:pt>
    <dgm:pt modelId="{39A570F1-827E-4E4C-AE8A-775C743995B4}" type="parTrans" cxnId="{04B70673-7CF1-4CD7-A221-A7A43F81E99E}">
      <dgm:prSet/>
      <dgm:spPr/>
      <dgm:t>
        <a:bodyPr/>
        <a:lstStyle/>
        <a:p>
          <a:endParaRPr lang="en-US"/>
        </a:p>
      </dgm:t>
    </dgm:pt>
    <dgm:pt modelId="{D774A7F1-6894-4584-89DE-5AE9F7515139}" type="sibTrans" cxnId="{04B70673-7CF1-4CD7-A221-A7A43F81E99E}">
      <dgm:prSet/>
      <dgm:spPr/>
      <dgm:t>
        <a:bodyPr/>
        <a:lstStyle/>
        <a:p>
          <a:endParaRPr lang="en-US"/>
        </a:p>
      </dgm:t>
    </dgm:pt>
    <dgm:pt modelId="{EA947EB4-7292-4D91-8EA1-EF3F63425CD4}">
      <dgm:prSet phldrT="[Text]"/>
      <dgm:spPr/>
      <dgm:t>
        <a:bodyPr/>
        <a:lstStyle/>
        <a:p>
          <a:r>
            <a:rPr lang="en-US" dirty="0">
              <a:latin typeface="Garamond" panose="02020404030301010803" pitchFamily="18" charset="0"/>
            </a:rPr>
            <a:t>Uptake of medication by non-index partners</a:t>
          </a:r>
        </a:p>
      </dgm:t>
    </dgm:pt>
    <dgm:pt modelId="{8B673B47-6561-4E18-9086-87B1CEE2589D}" type="parTrans" cxnId="{E62A9025-DC02-4338-8E04-85FB2EA534EC}">
      <dgm:prSet/>
      <dgm:spPr/>
      <dgm:t>
        <a:bodyPr/>
        <a:lstStyle/>
        <a:p>
          <a:endParaRPr lang="en-US"/>
        </a:p>
      </dgm:t>
    </dgm:pt>
    <dgm:pt modelId="{02D90ECE-26BF-4CA1-9EB3-F7E74A7E21BE}" type="sibTrans" cxnId="{E62A9025-DC02-4338-8E04-85FB2EA534EC}">
      <dgm:prSet/>
      <dgm:spPr/>
      <dgm:t>
        <a:bodyPr/>
        <a:lstStyle/>
        <a:p>
          <a:endParaRPr lang="en-US"/>
        </a:p>
      </dgm:t>
    </dgm:pt>
    <dgm:pt modelId="{AC3D6EDB-42BA-4779-8A88-194753804B6D}">
      <dgm:prSet phldrT="[Text]"/>
      <dgm:spPr/>
      <dgm:t>
        <a:bodyPr/>
        <a:lstStyle/>
        <a:p>
          <a:r>
            <a:rPr lang="en-US" dirty="0">
              <a:latin typeface="Garamond" panose="02020404030301010803" pitchFamily="18" charset="0"/>
            </a:rPr>
            <a:t>Treatment success</a:t>
          </a:r>
        </a:p>
      </dgm:t>
    </dgm:pt>
    <dgm:pt modelId="{24CBEE6B-EF57-4B8F-A7E1-41127CD6808D}" type="parTrans" cxnId="{C7F02751-C2D6-4BAD-9E64-2552B0EE6108}">
      <dgm:prSet/>
      <dgm:spPr/>
      <dgm:t>
        <a:bodyPr/>
        <a:lstStyle/>
        <a:p>
          <a:endParaRPr lang="en-US"/>
        </a:p>
      </dgm:t>
    </dgm:pt>
    <dgm:pt modelId="{971BA81D-8A99-4234-BEDF-7EBA0A488CF4}" type="sibTrans" cxnId="{C7F02751-C2D6-4BAD-9E64-2552B0EE6108}">
      <dgm:prSet/>
      <dgm:spPr/>
      <dgm:t>
        <a:bodyPr/>
        <a:lstStyle/>
        <a:p>
          <a:endParaRPr lang="en-US"/>
        </a:p>
      </dgm:t>
    </dgm:pt>
    <dgm:pt modelId="{26C6EA04-AD63-4158-880E-24DDED737F78}" type="pres">
      <dgm:prSet presAssocID="{B4F3C43E-CC2C-4A34-8BEC-E6F6D0A22F7A}" presName="Name0" presStyleCnt="0">
        <dgm:presLayoutVars>
          <dgm:dir/>
          <dgm:resizeHandles val="exact"/>
        </dgm:presLayoutVars>
      </dgm:prSet>
      <dgm:spPr/>
    </dgm:pt>
    <dgm:pt modelId="{E61E6CB4-1374-4D39-AE10-1890870440E7}" type="pres">
      <dgm:prSet presAssocID="{A17DB455-5D42-4B49-A11F-F36412070562}" presName="node" presStyleLbl="node1" presStyleIdx="0" presStyleCnt="4">
        <dgm:presLayoutVars>
          <dgm:bulletEnabled val="1"/>
        </dgm:presLayoutVars>
      </dgm:prSet>
      <dgm:spPr/>
    </dgm:pt>
    <dgm:pt modelId="{ED8DAAA0-D110-4B15-93A5-C433DDAAD81B}" type="pres">
      <dgm:prSet presAssocID="{33786264-0737-4C3E-AC07-1DCA8DB17696}" presName="sibTrans" presStyleLbl="sibTrans2D1" presStyleIdx="0" presStyleCnt="3"/>
      <dgm:spPr/>
    </dgm:pt>
    <dgm:pt modelId="{F8691A67-F48E-454F-9AF9-3D85BC22DD24}" type="pres">
      <dgm:prSet presAssocID="{33786264-0737-4C3E-AC07-1DCA8DB17696}" presName="connectorText" presStyleLbl="sibTrans2D1" presStyleIdx="0" presStyleCnt="3"/>
      <dgm:spPr/>
    </dgm:pt>
    <dgm:pt modelId="{B2D80682-ED96-4FA4-BD42-837D52D7A3BB}" type="pres">
      <dgm:prSet presAssocID="{4BF873B4-3CF3-44D8-9471-59B16DB20560}" presName="node" presStyleLbl="node1" presStyleIdx="1" presStyleCnt="4">
        <dgm:presLayoutVars>
          <dgm:bulletEnabled val="1"/>
        </dgm:presLayoutVars>
      </dgm:prSet>
      <dgm:spPr/>
    </dgm:pt>
    <dgm:pt modelId="{613B858B-F969-49F1-88E1-0E6527266AF2}" type="pres">
      <dgm:prSet presAssocID="{D774A7F1-6894-4584-89DE-5AE9F7515139}" presName="sibTrans" presStyleLbl="sibTrans2D1" presStyleIdx="1" presStyleCnt="3"/>
      <dgm:spPr/>
    </dgm:pt>
    <dgm:pt modelId="{17F68E62-B1ED-4E75-9155-3D8DEBD75196}" type="pres">
      <dgm:prSet presAssocID="{D774A7F1-6894-4584-89DE-5AE9F7515139}" presName="connectorText" presStyleLbl="sibTrans2D1" presStyleIdx="1" presStyleCnt="3"/>
      <dgm:spPr/>
    </dgm:pt>
    <dgm:pt modelId="{C7CFFAB1-8208-46A4-BEAE-B6A0E2CBBEDF}" type="pres">
      <dgm:prSet presAssocID="{EA947EB4-7292-4D91-8EA1-EF3F63425CD4}" presName="node" presStyleLbl="node1" presStyleIdx="2" presStyleCnt="4">
        <dgm:presLayoutVars>
          <dgm:bulletEnabled val="1"/>
        </dgm:presLayoutVars>
      </dgm:prSet>
      <dgm:spPr/>
    </dgm:pt>
    <dgm:pt modelId="{A157D85C-DAD5-478B-B5A8-8673E799E029}" type="pres">
      <dgm:prSet presAssocID="{02D90ECE-26BF-4CA1-9EB3-F7E74A7E21BE}" presName="sibTrans" presStyleLbl="sibTrans2D1" presStyleIdx="2" presStyleCnt="3"/>
      <dgm:spPr/>
    </dgm:pt>
    <dgm:pt modelId="{78510AF9-44CC-45A5-944B-05DC9162948F}" type="pres">
      <dgm:prSet presAssocID="{02D90ECE-26BF-4CA1-9EB3-F7E74A7E21BE}" presName="connectorText" presStyleLbl="sibTrans2D1" presStyleIdx="2" presStyleCnt="3"/>
      <dgm:spPr/>
    </dgm:pt>
    <dgm:pt modelId="{CE72A38D-24FA-4C95-9276-6CDFE64E7129}" type="pres">
      <dgm:prSet presAssocID="{AC3D6EDB-42BA-4779-8A88-194753804B6D}" presName="node" presStyleLbl="node1" presStyleIdx="3" presStyleCnt="4">
        <dgm:presLayoutVars>
          <dgm:bulletEnabled val="1"/>
        </dgm:presLayoutVars>
      </dgm:prSet>
      <dgm:spPr/>
    </dgm:pt>
  </dgm:ptLst>
  <dgm:cxnLst>
    <dgm:cxn modelId="{821FC210-4DC5-4BFA-A968-3F4583BAD6B1}" type="presOf" srcId="{AC3D6EDB-42BA-4779-8A88-194753804B6D}" destId="{CE72A38D-24FA-4C95-9276-6CDFE64E7129}" srcOrd="0" destOrd="0" presId="urn:microsoft.com/office/officeart/2005/8/layout/process1"/>
    <dgm:cxn modelId="{E62A9025-DC02-4338-8E04-85FB2EA534EC}" srcId="{B4F3C43E-CC2C-4A34-8BEC-E6F6D0A22F7A}" destId="{EA947EB4-7292-4D91-8EA1-EF3F63425CD4}" srcOrd="2" destOrd="0" parTransId="{8B673B47-6561-4E18-9086-87B1CEE2589D}" sibTransId="{02D90ECE-26BF-4CA1-9EB3-F7E74A7E21BE}"/>
    <dgm:cxn modelId="{A79B6762-638D-4B5F-874B-A9183D98AF03}" type="presOf" srcId="{D774A7F1-6894-4584-89DE-5AE9F7515139}" destId="{17F68E62-B1ED-4E75-9155-3D8DEBD75196}" srcOrd="1" destOrd="0" presId="urn:microsoft.com/office/officeart/2005/8/layout/process1"/>
    <dgm:cxn modelId="{820B4B49-0B93-4837-A0D4-11A42657CB31}" type="presOf" srcId="{33786264-0737-4C3E-AC07-1DCA8DB17696}" destId="{F8691A67-F48E-454F-9AF9-3D85BC22DD24}" srcOrd="1" destOrd="0" presId="urn:microsoft.com/office/officeart/2005/8/layout/process1"/>
    <dgm:cxn modelId="{5C9AA66A-8446-4684-A79B-A81146025CDB}" type="presOf" srcId="{02D90ECE-26BF-4CA1-9EB3-F7E74A7E21BE}" destId="{78510AF9-44CC-45A5-944B-05DC9162948F}" srcOrd="1" destOrd="0" presId="urn:microsoft.com/office/officeart/2005/8/layout/process1"/>
    <dgm:cxn modelId="{CDC1104C-47A5-447F-80FC-8B061763FC0A}" type="presOf" srcId="{4BF873B4-3CF3-44D8-9471-59B16DB20560}" destId="{B2D80682-ED96-4FA4-BD42-837D52D7A3BB}" srcOrd="0" destOrd="0" presId="urn:microsoft.com/office/officeart/2005/8/layout/process1"/>
    <dgm:cxn modelId="{036CE950-DD3E-4001-BF99-9EC3AB5980EB}" type="presOf" srcId="{33786264-0737-4C3E-AC07-1DCA8DB17696}" destId="{ED8DAAA0-D110-4B15-93A5-C433DDAAD81B}" srcOrd="0" destOrd="0" presId="urn:microsoft.com/office/officeart/2005/8/layout/process1"/>
    <dgm:cxn modelId="{C7F02751-C2D6-4BAD-9E64-2552B0EE6108}" srcId="{B4F3C43E-CC2C-4A34-8BEC-E6F6D0A22F7A}" destId="{AC3D6EDB-42BA-4779-8A88-194753804B6D}" srcOrd="3" destOrd="0" parTransId="{24CBEE6B-EF57-4B8F-A7E1-41127CD6808D}" sibTransId="{971BA81D-8A99-4234-BEDF-7EBA0A488CF4}"/>
    <dgm:cxn modelId="{04B70673-7CF1-4CD7-A221-A7A43F81E99E}" srcId="{B4F3C43E-CC2C-4A34-8BEC-E6F6D0A22F7A}" destId="{4BF873B4-3CF3-44D8-9471-59B16DB20560}" srcOrd="1" destOrd="0" parTransId="{39A570F1-827E-4E4C-AE8A-775C743995B4}" sibTransId="{D774A7F1-6894-4584-89DE-5AE9F7515139}"/>
    <dgm:cxn modelId="{9B6DB8A8-40D6-4D42-B1A6-5626BF127CCC}" type="presOf" srcId="{B4F3C43E-CC2C-4A34-8BEC-E6F6D0A22F7A}" destId="{26C6EA04-AD63-4158-880E-24DDED737F78}" srcOrd="0" destOrd="0" presId="urn:microsoft.com/office/officeart/2005/8/layout/process1"/>
    <dgm:cxn modelId="{023133B4-3CF3-47F7-9A0C-77C7AAC000B6}" type="presOf" srcId="{A17DB455-5D42-4B49-A11F-F36412070562}" destId="{E61E6CB4-1374-4D39-AE10-1890870440E7}" srcOrd="0" destOrd="0" presId="urn:microsoft.com/office/officeart/2005/8/layout/process1"/>
    <dgm:cxn modelId="{83F8DDBE-E3E5-4565-B5FA-AC04AEAFF8E3}" type="presOf" srcId="{02D90ECE-26BF-4CA1-9EB3-F7E74A7E21BE}" destId="{A157D85C-DAD5-478B-B5A8-8673E799E029}" srcOrd="0" destOrd="0" presId="urn:microsoft.com/office/officeart/2005/8/layout/process1"/>
    <dgm:cxn modelId="{93C57CEC-3C30-413A-AD17-45470228D651}" type="presOf" srcId="{EA947EB4-7292-4D91-8EA1-EF3F63425CD4}" destId="{C7CFFAB1-8208-46A4-BEAE-B6A0E2CBBEDF}" srcOrd="0" destOrd="0" presId="urn:microsoft.com/office/officeart/2005/8/layout/process1"/>
    <dgm:cxn modelId="{0EE859FA-33BE-487E-AAE5-A14F4E625C90}" type="presOf" srcId="{D774A7F1-6894-4584-89DE-5AE9F7515139}" destId="{613B858B-F969-49F1-88E1-0E6527266AF2}" srcOrd="0" destOrd="0" presId="urn:microsoft.com/office/officeart/2005/8/layout/process1"/>
    <dgm:cxn modelId="{106699FB-4F6D-414B-902C-6A55DA8F211B}" srcId="{B4F3C43E-CC2C-4A34-8BEC-E6F6D0A22F7A}" destId="{A17DB455-5D42-4B49-A11F-F36412070562}" srcOrd="0" destOrd="0" parTransId="{14525E14-0BD4-40F2-B070-639A2CB8479B}" sibTransId="{33786264-0737-4C3E-AC07-1DCA8DB17696}"/>
    <dgm:cxn modelId="{71D4A8F8-029F-43F2-8AFB-969DD4035D49}" type="presParOf" srcId="{26C6EA04-AD63-4158-880E-24DDED737F78}" destId="{E61E6CB4-1374-4D39-AE10-1890870440E7}" srcOrd="0" destOrd="0" presId="urn:microsoft.com/office/officeart/2005/8/layout/process1"/>
    <dgm:cxn modelId="{F7E44175-1A12-41F6-AAE3-33B183B668C0}" type="presParOf" srcId="{26C6EA04-AD63-4158-880E-24DDED737F78}" destId="{ED8DAAA0-D110-4B15-93A5-C433DDAAD81B}" srcOrd="1" destOrd="0" presId="urn:microsoft.com/office/officeart/2005/8/layout/process1"/>
    <dgm:cxn modelId="{2D5A1093-202C-4582-8E27-E42D9E36EA9F}" type="presParOf" srcId="{ED8DAAA0-D110-4B15-93A5-C433DDAAD81B}" destId="{F8691A67-F48E-454F-9AF9-3D85BC22DD24}" srcOrd="0" destOrd="0" presId="urn:microsoft.com/office/officeart/2005/8/layout/process1"/>
    <dgm:cxn modelId="{95DFD1A8-548B-4F6A-98B2-922C6A8DCA26}" type="presParOf" srcId="{26C6EA04-AD63-4158-880E-24DDED737F78}" destId="{B2D80682-ED96-4FA4-BD42-837D52D7A3BB}" srcOrd="2" destOrd="0" presId="urn:microsoft.com/office/officeart/2005/8/layout/process1"/>
    <dgm:cxn modelId="{C3F609EB-3656-4A3F-97A8-805E75196A2D}" type="presParOf" srcId="{26C6EA04-AD63-4158-880E-24DDED737F78}" destId="{613B858B-F969-49F1-88E1-0E6527266AF2}" srcOrd="3" destOrd="0" presId="urn:microsoft.com/office/officeart/2005/8/layout/process1"/>
    <dgm:cxn modelId="{1E653098-34D2-43AE-B1E1-12AEFEC4F949}" type="presParOf" srcId="{613B858B-F969-49F1-88E1-0E6527266AF2}" destId="{17F68E62-B1ED-4E75-9155-3D8DEBD75196}" srcOrd="0" destOrd="0" presId="urn:microsoft.com/office/officeart/2005/8/layout/process1"/>
    <dgm:cxn modelId="{B4E9490B-0CDE-43CC-8269-95917C607E09}" type="presParOf" srcId="{26C6EA04-AD63-4158-880E-24DDED737F78}" destId="{C7CFFAB1-8208-46A4-BEAE-B6A0E2CBBEDF}" srcOrd="4" destOrd="0" presId="urn:microsoft.com/office/officeart/2005/8/layout/process1"/>
    <dgm:cxn modelId="{5DE27B39-D939-4ED1-8113-45B8A4223933}" type="presParOf" srcId="{26C6EA04-AD63-4158-880E-24DDED737F78}" destId="{A157D85C-DAD5-478B-B5A8-8673E799E029}" srcOrd="5" destOrd="0" presId="urn:microsoft.com/office/officeart/2005/8/layout/process1"/>
    <dgm:cxn modelId="{987DEF09-F455-44AF-A971-329274C0BC33}" type="presParOf" srcId="{A157D85C-DAD5-478B-B5A8-8673E799E029}" destId="{78510AF9-44CC-45A5-944B-05DC9162948F}" srcOrd="0" destOrd="0" presId="urn:microsoft.com/office/officeart/2005/8/layout/process1"/>
    <dgm:cxn modelId="{168EE7D2-4661-4AF9-875D-CA0BAAEF41FE}" type="presParOf" srcId="{26C6EA04-AD63-4158-880E-24DDED737F78}" destId="{CE72A38D-24FA-4C95-9276-6CDFE64E7129}"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7C5606-7F60-4192-A804-2E0C9D1C9F5B}">
      <dsp:nvSpPr>
        <dsp:cNvPr id="0" name=""/>
        <dsp:cNvSpPr/>
      </dsp:nvSpPr>
      <dsp:spPr>
        <a:xfrm>
          <a:off x="116746" y="0"/>
          <a:ext cx="3623870" cy="3089035"/>
        </a:xfrm>
        <a:prstGeom prst="ellipse">
          <a:avLst/>
        </a:prstGeom>
        <a:solidFill>
          <a:schemeClr val="bg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ysClr val="windowText" lastClr="000000"/>
              </a:solidFill>
              <a:latin typeface="Garamond" panose="02020404030301010803" pitchFamily="18" charset="0"/>
            </a:rPr>
            <a:t>Sexually Active MSM - Annual Screening </a:t>
          </a:r>
        </a:p>
      </dsp:txBody>
      <dsp:txXfrm>
        <a:off x="977415" y="231677"/>
        <a:ext cx="1902532" cy="525135"/>
      </dsp:txXfrm>
    </dsp:sp>
    <dsp:sp modelId="{506BFCBF-2A1E-4B3E-B4F1-F840420020D9}">
      <dsp:nvSpPr>
        <dsp:cNvPr id="0" name=""/>
        <dsp:cNvSpPr/>
      </dsp:nvSpPr>
      <dsp:spPr>
        <a:xfrm>
          <a:off x="578649" y="1166550"/>
          <a:ext cx="2711786" cy="192248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latin typeface="Garamond" panose="02020404030301010803" pitchFamily="18" charset="0"/>
            </a:rPr>
            <a:t>Higher-Risk MSM - Semiannual Screening</a:t>
          </a:r>
        </a:p>
      </dsp:txBody>
      <dsp:txXfrm>
        <a:off x="975781" y="1647171"/>
        <a:ext cx="1917522" cy="9612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E6CB4-1374-4D39-AE10-1890870440E7}">
      <dsp:nvSpPr>
        <dsp:cNvPr id="0" name=""/>
        <dsp:cNvSpPr/>
      </dsp:nvSpPr>
      <dsp:spPr>
        <a:xfrm>
          <a:off x="3336" y="604131"/>
          <a:ext cx="1458674" cy="1154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Garamond" panose="02020404030301010803" pitchFamily="18" charset="0"/>
            </a:rPr>
            <a:t>Provision of medication to index patients</a:t>
          </a:r>
        </a:p>
      </dsp:txBody>
      <dsp:txXfrm>
        <a:off x="37156" y="637951"/>
        <a:ext cx="1391034" cy="1087048"/>
      </dsp:txXfrm>
    </dsp:sp>
    <dsp:sp modelId="{ED8DAAA0-D110-4B15-93A5-C433DDAAD81B}">
      <dsp:nvSpPr>
        <dsp:cNvPr id="0" name=""/>
        <dsp:cNvSpPr/>
      </dsp:nvSpPr>
      <dsp:spPr>
        <a:xfrm>
          <a:off x="1607877" y="1000599"/>
          <a:ext cx="309238" cy="3617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607877" y="1072949"/>
        <a:ext cx="216467" cy="217051"/>
      </dsp:txXfrm>
    </dsp:sp>
    <dsp:sp modelId="{B2D80682-ED96-4FA4-BD42-837D52D7A3BB}">
      <dsp:nvSpPr>
        <dsp:cNvPr id="0" name=""/>
        <dsp:cNvSpPr/>
      </dsp:nvSpPr>
      <dsp:spPr>
        <a:xfrm>
          <a:off x="2045480" y="604131"/>
          <a:ext cx="1458674" cy="1154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Garamond" panose="02020404030301010803" pitchFamily="18" charset="0"/>
            </a:rPr>
            <a:t>Provision of medication to non-index partners</a:t>
          </a:r>
        </a:p>
      </dsp:txBody>
      <dsp:txXfrm>
        <a:off x="2079300" y="637951"/>
        <a:ext cx="1391034" cy="1087048"/>
      </dsp:txXfrm>
    </dsp:sp>
    <dsp:sp modelId="{613B858B-F969-49F1-88E1-0E6527266AF2}">
      <dsp:nvSpPr>
        <dsp:cNvPr id="0" name=""/>
        <dsp:cNvSpPr/>
      </dsp:nvSpPr>
      <dsp:spPr>
        <a:xfrm>
          <a:off x="3650021" y="1000599"/>
          <a:ext cx="309238" cy="3617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650021" y="1072949"/>
        <a:ext cx="216467" cy="217051"/>
      </dsp:txXfrm>
    </dsp:sp>
    <dsp:sp modelId="{C7CFFAB1-8208-46A4-BEAE-B6A0E2CBBEDF}">
      <dsp:nvSpPr>
        <dsp:cNvPr id="0" name=""/>
        <dsp:cNvSpPr/>
      </dsp:nvSpPr>
      <dsp:spPr>
        <a:xfrm>
          <a:off x="4087623" y="604131"/>
          <a:ext cx="1458674" cy="1154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Garamond" panose="02020404030301010803" pitchFamily="18" charset="0"/>
            </a:rPr>
            <a:t>Uptake of medication by non-index partners</a:t>
          </a:r>
        </a:p>
      </dsp:txBody>
      <dsp:txXfrm>
        <a:off x="4121443" y="637951"/>
        <a:ext cx="1391034" cy="1087048"/>
      </dsp:txXfrm>
    </dsp:sp>
    <dsp:sp modelId="{A157D85C-DAD5-478B-B5A8-8673E799E029}">
      <dsp:nvSpPr>
        <dsp:cNvPr id="0" name=""/>
        <dsp:cNvSpPr/>
      </dsp:nvSpPr>
      <dsp:spPr>
        <a:xfrm>
          <a:off x="5692165" y="1000599"/>
          <a:ext cx="309238" cy="3617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692165" y="1072949"/>
        <a:ext cx="216467" cy="217051"/>
      </dsp:txXfrm>
    </dsp:sp>
    <dsp:sp modelId="{CE72A38D-24FA-4C95-9276-6CDFE64E7129}">
      <dsp:nvSpPr>
        <dsp:cNvPr id="0" name=""/>
        <dsp:cNvSpPr/>
      </dsp:nvSpPr>
      <dsp:spPr>
        <a:xfrm>
          <a:off x="6129767" y="604131"/>
          <a:ext cx="1458674" cy="1154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Garamond" panose="02020404030301010803" pitchFamily="18" charset="0"/>
            </a:rPr>
            <a:t>Treatment success</a:t>
          </a:r>
        </a:p>
      </dsp:txBody>
      <dsp:txXfrm>
        <a:off x="6163587" y="637951"/>
        <a:ext cx="1391034" cy="1087048"/>
      </dsp:txXfrm>
    </dsp:sp>
  </dsp:spTree>
</dsp:drawing>
</file>

<file path=ppt/diagrams/layout1.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gif>
</file>

<file path=ppt/media/image3.png>
</file>

<file path=ppt/media/image4.gif>
</file>

<file path=ppt/media/image5.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933416-198A-44CD-9FEE-2B019B12B1D7}" type="datetimeFigureOut">
              <a:rPr lang="en-US" smtClean="0"/>
              <a:t>8/28/2018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7CB0F9-B7DC-4C31-BF86-CD61AC085E50}" type="slidenum">
              <a:rPr lang="en-US" smtClean="0"/>
              <a:t>‹#›</a:t>
            </a:fld>
            <a:endParaRPr lang="en-US"/>
          </a:p>
        </p:txBody>
      </p:sp>
    </p:spTree>
    <p:extLst>
      <p:ext uri="{BB962C8B-B14F-4D97-AF65-F5344CB8AC3E}">
        <p14:creationId xmlns:p14="http://schemas.microsoft.com/office/powerpoint/2010/main" val="10584816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C31E3DB-58A4-49AB-842C-1C8309F28030}" type="slidenum">
              <a:rPr lang="en-US" smtClean="0"/>
              <a:t>1</a:t>
            </a:fld>
            <a:endParaRPr lang="en-US"/>
          </a:p>
        </p:txBody>
      </p:sp>
    </p:spTree>
    <p:extLst>
      <p:ext uri="{BB962C8B-B14F-4D97-AF65-F5344CB8AC3E}">
        <p14:creationId xmlns:p14="http://schemas.microsoft.com/office/powerpoint/2010/main" val="1243727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table shows the percent of infections averted and the NNS (number needed to screen) under different scenarios of increased coverage</a:t>
            </a:r>
          </a:p>
          <a:p>
            <a:pPr marL="171450" indent="-171450">
              <a:buFont typeface="Arial" panose="020B0604020202020204" pitchFamily="34" charset="0"/>
              <a:buChar char="•"/>
            </a:pPr>
            <a:r>
              <a:rPr lang="en-US" dirty="0"/>
              <a:t>HR means higher-risk, SA means sexually active, or the lower-risk group</a:t>
            </a:r>
          </a:p>
          <a:p>
            <a:pPr marL="171450" indent="-171450">
              <a:buFont typeface="Arial" panose="020B0604020202020204" pitchFamily="34" charset="0"/>
              <a:buChar char="•"/>
            </a:pPr>
            <a:r>
              <a:rPr lang="en-US" dirty="0"/>
              <a:t>Higher-risk means &gt;1 partner here</a:t>
            </a:r>
          </a:p>
          <a:p>
            <a:pPr marL="171450" indent="-171450">
              <a:buFont typeface="Arial" panose="020B0604020202020204" pitchFamily="34" charset="0"/>
              <a:buChar char="•"/>
            </a:pPr>
            <a:r>
              <a:rPr lang="en-US" dirty="0"/>
              <a:t>NNS</a:t>
            </a:r>
            <a:r>
              <a:rPr lang="en-US" baseline="0" dirty="0"/>
              <a:t> = </a:t>
            </a:r>
            <a:r>
              <a:rPr lang="en-US" dirty="0"/>
              <a:t>Number of screening</a:t>
            </a:r>
            <a:r>
              <a:rPr lang="en-US" baseline="0" dirty="0"/>
              <a:t> tests needed to prevent one new infection</a:t>
            </a:r>
          </a:p>
          <a:p>
            <a:pPr marL="171450" indent="-171450">
              <a:buFont typeface="Arial" panose="020B0604020202020204" pitchFamily="34" charset="0"/>
              <a:buChar char="•"/>
            </a:pPr>
            <a:r>
              <a:rPr lang="en-US" dirty="0"/>
              <a:t>Magnitude of tests differs greatly in these counterfactual scenarios</a:t>
            </a:r>
          </a:p>
          <a:p>
            <a:pPr marL="628650" lvl="1" indent="-171450">
              <a:buFont typeface="Arial" panose="020B0604020202020204" pitchFamily="34" charset="0"/>
              <a:buChar char="•"/>
            </a:pPr>
            <a:r>
              <a:rPr lang="en-US" dirty="0"/>
              <a:t>Cost implications</a:t>
            </a:r>
          </a:p>
          <a:p>
            <a:pPr marL="628650" lvl="1" indent="-171450">
              <a:buFont typeface="Arial" panose="020B0604020202020204" pitchFamily="34" charset="0"/>
              <a:buChar char="•"/>
            </a:pPr>
            <a:r>
              <a:rPr lang="en-US" dirty="0"/>
              <a:t>Efficiency varies over time</a:t>
            </a:r>
          </a:p>
          <a:p>
            <a:pPr marL="171450" indent="-171450">
              <a:buFont typeface="Arial" panose="020B0604020202020204" pitchFamily="34" charset="0"/>
              <a:buChar char="•"/>
            </a:pPr>
            <a:r>
              <a:rPr lang="en-US" dirty="0"/>
              <a:t>Data not shown: more testing leads to fewer treated cumulatively</a:t>
            </a:r>
          </a:p>
        </p:txBody>
      </p:sp>
      <p:sp>
        <p:nvSpPr>
          <p:cNvPr id="4" name="Slide Number Placeholder 3"/>
          <p:cNvSpPr>
            <a:spLocks noGrp="1"/>
          </p:cNvSpPr>
          <p:nvPr>
            <p:ph type="sldNum" sz="quarter" idx="10"/>
          </p:nvPr>
        </p:nvSpPr>
        <p:spPr/>
        <p:txBody>
          <a:bodyPr/>
          <a:lstStyle/>
          <a:p>
            <a:fld id="{527CB0F9-B7DC-4C31-BF86-CD61AC085E50}" type="slidenum">
              <a:rPr lang="en-US" smtClean="0"/>
              <a:t>12</a:t>
            </a:fld>
            <a:endParaRPr lang="en-US"/>
          </a:p>
        </p:txBody>
      </p:sp>
    </p:spTree>
    <p:extLst>
      <p:ext uri="{BB962C8B-B14F-4D97-AF65-F5344CB8AC3E}">
        <p14:creationId xmlns:p14="http://schemas.microsoft.com/office/powerpoint/2010/main" val="2924291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dirty="0"/>
              <a:t>Here is a contour</a:t>
            </a:r>
            <a:r>
              <a:rPr lang="en-US" sz="1200" baseline="0" dirty="0"/>
              <a:t> plot, showing a sensitivity analysis of two factors  (many different scenarios)</a:t>
            </a:r>
          </a:p>
          <a:p>
            <a:pPr marL="628650" lvl="1" indent="-171450">
              <a:buFont typeface="Arial" panose="020B0604020202020204" pitchFamily="34" charset="0"/>
              <a:buChar char="•"/>
            </a:pPr>
            <a:r>
              <a:rPr lang="en-US" sz="1200" baseline="0" dirty="0"/>
              <a:t>the coverage of higher-risk screening</a:t>
            </a:r>
          </a:p>
          <a:p>
            <a:pPr marL="628650" lvl="1" indent="-171450">
              <a:buFont typeface="Arial" panose="020B0604020202020204" pitchFamily="34" charset="0"/>
              <a:buChar char="•"/>
            </a:pPr>
            <a:r>
              <a:rPr lang="en-US" sz="1200" baseline="0" dirty="0"/>
              <a:t>the number of partners in the previous 6 months required to be considered “higher-risk”)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a:t>Darker red represents a more effective intervention (higher PIA), green and blue represent the least effective intervention (lowest PIA)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a:t>Increasing from a threshold of 2 partners to 8 partners reduces the size of the “higher-risk” group, limiting the number of people screening more frequently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a:t>This reduces the population-level impact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a:t>Increasing coverage from 15 to 60% increases the number of people adhering to an annual screening trajectory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aseline="0" dirty="0"/>
              <a:t>Increases population-level impact</a:t>
            </a:r>
          </a:p>
        </p:txBody>
      </p:sp>
      <p:sp>
        <p:nvSpPr>
          <p:cNvPr id="4" name="Slide Number Placeholder 3"/>
          <p:cNvSpPr>
            <a:spLocks noGrp="1"/>
          </p:cNvSpPr>
          <p:nvPr>
            <p:ph type="sldNum" sz="quarter" idx="10"/>
          </p:nvPr>
        </p:nvSpPr>
        <p:spPr/>
        <p:txBody>
          <a:bodyPr/>
          <a:lstStyle/>
          <a:p>
            <a:fld id="{0C31E3DB-58A4-49AB-842C-1C8309F28030}" type="slidenum">
              <a:rPr lang="en-US" smtClean="0"/>
              <a:t>13</a:t>
            </a:fld>
            <a:endParaRPr lang="en-US"/>
          </a:p>
        </p:txBody>
      </p:sp>
    </p:spTree>
    <p:extLst>
      <p:ext uri="{BB962C8B-B14F-4D97-AF65-F5344CB8AC3E}">
        <p14:creationId xmlns:p14="http://schemas.microsoft.com/office/powerpoint/2010/main" val="3323789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This model demonstrates the effect of increased screening and provides possible implementation scenarios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Adherence to the screening recommendations can avert infections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Further changes to recommended screening interval could reduce infections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Increasing numbers of persons adhering to recommendations would also reduce infections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Model assumptions include: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Network structure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HIV and STI prevalence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Act and partnership data (anal intercourse only)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p>
        </p:txBody>
      </p:sp>
      <p:sp>
        <p:nvSpPr>
          <p:cNvPr id="4" name="Slide Number Placeholder 3"/>
          <p:cNvSpPr>
            <a:spLocks noGrp="1"/>
          </p:cNvSpPr>
          <p:nvPr>
            <p:ph type="sldNum" sz="quarter" idx="10"/>
          </p:nvPr>
        </p:nvSpPr>
        <p:spPr/>
        <p:txBody>
          <a:bodyPr/>
          <a:lstStyle/>
          <a:p>
            <a:fld id="{527CB0F9-B7DC-4C31-BF86-CD61AC085E50}" type="slidenum">
              <a:rPr lang="en-US" smtClean="0"/>
              <a:t>14</a:t>
            </a:fld>
            <a:endParaRPr lang="en-US"/>
          </a:p>
        </p:txBody>
      </p:sp>
    </p:spTree>
    <p:extLst>
      <p:ext uri="{BB962C8B-B14F-4D97-AF65-F5344CB8AC3E}">
        <p14:creationId xmlns:p14="http://schemas.microsoft.com/office/powerpoint/2010/main" val="4025905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Garamond" panose="02020404030301010803" pitchFamily="18" charset="0"/>
              </a:rPr>
              <a:t>Other indications might</a:t>
            </a:r>
            <a:r>
              <a:rPr lang="en-US" baseline="0" dirty="0">
                <a:latin typeface="Garamond" panose="02020404030301010803" pitchFamily="18" charset="0"/>
              </a:rPr>
              <a:t> include: </a:t>
            </a:r>
            <a:r>
              <a:rPr lang="en-US" dirty="0">
                <a:latin typeface="Garamond" panose="02020404030301010803" pitchFamily="18" charset="0"/>
              </a:rPr>
              <a:t>Recent diagnosed STI, recent CAI</a:t>
            </a:r>
          </a:p>
        </p:txBody>
      </p:sp>
      <p:sp>
        <p:nvSpPr>
          <p:cNvPr id="4" name="Slide Number Placeholder 3"/>
          <p:cNvSpPr>
            <a:spLocks noGrp="1"/>
          </p:cNvSpPr>
          <p:nvPr>
            <p:ph type="sldNum" sz="quarter" idx="10"/>
          </p:nvPr>
        </p:nvSpPr>
        <p:spPr/>
        <p:txBody>
          <a:bodyPr/>
          <a:lstStyle/>
          <a:p>
            <a:fld id="{527CB0F9-B7DC-4C31-BF86-CD61AC085E50}" type="slidenum">
              <a:rPr lang="en-US" smtClean="0"/>
              <a:t>15</a:t>
            </a:fld>
            <a:endParaRPr lang="en-US"/>
          </a:p>
        </p:txBody>
      </p:sp>
    </p:spTree>
    <p:extLst>
      <p:ext uri="{BB962C8B-B14F-4D97-AF65-F5344CB8AC3E}">
        <p14:creationId xmlns:p14="http://schemas.microsoft.com/office/powerpoint/2010/main" val="5610340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16</a:t>
            </a:fld>
            <a:endParaRPr lang="en-US"/>
          </a:p>
        </p:txBody>
      </p:sp>
    </p:spTree>
    <p:extLst>
      <p:ext uri="{BB962C8B-B14F-4D97-AF65-F5344CB8AC3E}">
        <p14:creationId xmlns:p14="http://schemas.microsoft.com/office/powerpoint/2010/main" val="291618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Here are some sample statistics that can be collected</a:t>
            </a:r>
          </a:p>
          <a:p>
            <a:pPr marL="628650" lvl="1" indent="-171450">
              <a:buFont typeface="Arial" panose="020B0604020202020204" pitchFamily="34" charset="0"/>
              <a:buChar char="•"/>
            </a:pPr>
            <a:r>
              <a:rPr lang="en-US" dirty="0"/>
              <a:t>Percent of infections averted</a:t>
            </a:r>
          </a:p>
          <a:p>
            <a:pPr marL="628650" lvl="1" indent="-171450">
              <a:buFont typeface="Arial" panose="020B0604020202020204" pitchFamily="34" charset="0"/>
              <a:buChar char="•"/>
            </a:pPr>
            <a:r>
              <a:rPr lang="en-US" dirty="0"/>
              <a:t>Mean times infected (goal is to reduce reinfection)</a:t>
            </a:r>
          </a:p>
          <a:p>
            <a:pPr marL="628650" lvl="1" indent="-171450">
              <a:buFont typeface="Arial" panose="020B0604020202020204" pitchFamily="34" charset="0"/>
              <a:buChar char="•"/>
            </a:pPr>
            <a:r>
              <a:rPr lang="en-US" dirty="0"/>
              <a:t>Proportion of partners provided with medication who do not have prevalent HIV or STI infection</a:t>
            </a:r>
          </a:p>
          <a:p>
            <a:pPr marL="171450" lvl="0" indent="-171450">
              <a:buFont typeface="Arial" panose="020B0604020202020204" pitchFamily="34" charset="0"/>
              <a:buChar char="•"/>
            </a:pPr>
            <a:r>
              <a:rPr lang="en-US" dirty="0"/>
              <a:t>Other counterfactual scenarios beyond the EPT continuum</a:t>
            </a:r>
          </a:p>
          <a:p>
            <a:pPr marL="628650" lvl="1" indent="-171450">
              <a:buFont typeface="Arial" panose="020B0604020202020204" pitchFamily="34" charset="0"/>
              <a:buChar char="•"/>
            </a:pPr>
            <a:r>
              <a:rPr lang="en-US" dirty="0"/>
              <a:t>Targeting particular partnership types</a:t>
            </a:r>
          </a:p>
          <a:p>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17</a:t>
            </a:fld>
            <a:endParaRPr lang="en-US"/>
          </a:p>
        </p:txBody>
      </p:sp>
    </p:spTree>
    <p:extLst>
      <p:ext uri="{BB962C8B-B14F-4D97-AF65-F5344CB8AC3E}">
        <p14:creationId xmlns:p14="http://schemas.microsoft.com/office/powerpoint/2010/main" val="22280986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work is supported by an ongoing cooperative agreement with CDC, with foci in five different areas, with a goal of producing models that can aid in decision-making and evaluate effectiveness at national and subnational levels</a:t>
            </a:r>
          </a:p>
        </p:txBody>
      </p:sp>
      <p:sp>
        <p:nvSpPr>
          <p:cNvPr id="4" name="Slide Number Placeholder 3"/>
          <p:cNvSpPr>
            <a:spLocks noGrp="1"/>
          </p:cNvSpPr>
          <p:nvPr>
            <p:ph type="sldNum" sz="quarter" idx="10"/>
          </p:nvPr>
        </p:nvSpPr>
        <p:spPr/>
        <p:txBody>
          <a:bodyPr/>
          <a:lstStyle/>
          <a:p>
            <a:fld id="{527CB0F9-B7DC-4C31-BF86-CD61AC085E50}" type="slidenum">
              <a:rPr lang="en-US" smtClean="0"/>
              <a:t>3</a:t>
            </a:fld>
            <a:endParaRPr lang="en-US"/>
          </a:p>
        </p:txBody>
      </p:sp>
    </p:spTree>
    <p:extLst>
      <p:ext uri="{BB962C8B-B14F-4D97-AF65-F5344CB8AC3E}">
        <p14:creationId xmlns:p14="http://schemas.microsoft.com/office/powerpoint/2010/main" val="2575750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solidFill>
                  <a:schemeClr val="tx1"/>
                </a:solidFill>
                <a:latin typeface="Garamond" panose="02020404030301010803" pitchFamily="18" charset="0"/>
              </a:rPr>
              <a:t>Guidelines inform clinical practice</a:t>
            </a:r>
          </a:p>
          <a:p>
            <a:pPr marL="171450" lvl="0" indent="-171450">
              <a:buFont typeface="Arial" panose="020B0604020202020204" pitchFamily="34" charset="0"/>
              <a:buChar char="•"/>
            </a:pPr>
            <a:r>
              <a:rPr lang="en-US" dirty="0">
                <a:solidFill>
                  <a:schemeClr val="tx1"/>
                </a:solidFill>
                <a:latin typeface="Garamond" panose="02020404030301010803" pitchFamily="18" charset="0"/>
              </a:rPr>
              <a:t>Interested in evaluating the impact of getting MSM to test for STIs as recommended?</a:t>
            </a:r>
          </a:p>
          <a:p>
            <a:pPr marL="628650" lvl="1" indent="-171450">
              <a:buFont typeface="Arial" panose="020B0604020202020204" pitchFamily="34" charset="0"/>
              <a:buChar char="•"/>
            </a:pPr>
            <a:r>
              <a:rPr lang="en-US" dirty="0">
                <a:solidFill>
                  <a:schemeClr val="tx1"/>
                </a:solidFill>
                <a:latin typeface="Garamond" panose="02020404030301010803" pitchFamily="18" charset="0"/>
              </a:rPr>
              <a:t>Are different testing intervals or targeting strategies more effective at identifying and treating infection?</a:t>
            </a:r>
          </a:p>
          <a:p>
            <a:pPr marL="171450" lvl="0" indent="-171450">
              <a:buFont typeface="Arial" panose="020B0604020202020204" pitchFamily="34" charset="0"/>
              <a:buChar char="•"/>
            </a:pPr>
            <a:r>
              <a:rPr lang="en-US" dirty="0">
                <a:solidFill>
                  <a:schemeClr val="tx1"/>
                </a:solidFill>
                <a:latin typeface="Garamond" panose="02020404030301010803" pitchFamily="18" charset="0"/>
              </a:rPr>
              <a:t>Have to represent certain processes</a:t>
            </a:r>
          </a:p>
          <a:p>
            <a:pPr marL="628650" lvl="1" indent="-171450">
              <a:buFont typeface="Arial" panose="020B0604020202020204" pitchFamily="34" charset="0"/>
              <a:buChar char="•"/>
            </a:pPr>
            <a:r>
              <a:rPr lang="en-US" dirty="0">
                <a:solidFill>
                  <a:schemeClr val="tx1"/>
                </a:solidFill>
                <a:latin typeface="Garamond" panose="02020404030301010803" pitchFamily="18" charset="0"/>
              </a:rPr>
              <a:t>Screening vs. testing</a:t>
            </a:r>
          </a:p>
          <a:p>
            <a:pPr marL="628650" lvl="1" indent="-171450">
              <a:buFont typeface="Arial" panose="020B0604020202020204" pitchFamily="34" charset="0"/>
              <a:buChar char="•"/>
            </a:pPr>
            <a:r>
              <a:rPr lang="en-US" dirty="0">
                <a:solidFill>
                  <a:schemeClr val="tx1"/>
                </a:solidFill>
                <a:latin typeface="Garamond" panose="02020404030301010803" pitchFamily="18" charset="0"/>
              </a:rPr>
              <a:t>Rate data (compare to available period prevalence data)</a:t>
            </a:r>
          </a:p>
          <a:p>
            <a:pPr marL="628650" lvl="1" indent="-171450">
              <a:buFont typeface="Arial" panose="020B0604020202020204" pitchFamily="34" charset="0"/>
              <a:buChar char="•"/>
            </a:pPr>
            <a:r>
              <a:rPr lang="en-US" dirty="0">
                <a:solidFill>
                  <a:schemeClr val="tx1"/>
                </a:solidFill>
                <a:latin typeface="Garamond" panose="02020404030301010803" pitchFamily="18" charset="0"/>
              </a:rPr>
              <a:t>Site-specific infection and testing</a:t>
            </a:r>
          </a:p>
          <a:p>
            <a:pPr marL="628650" lvl="1" indent="-171450">
              <a:buFont typeface="Arial" panose="020B0604020202020204" pitchFamily="34" charset="0"/>
              <a:buChar char="•"/>
            </a:pPr>
            <a:r>
              <a:rPr lang="en-US" dirty="0">
                <a:solidFill>
                  <a:schemeClr val="tx1"/>
                </a:solidFill>
                <a:latin typeface="Garamond" panose="02020404030301010803" pitchFamily="18" charset="0"/>
              </a:rPr>
              <a:t>Risk categorization</a:t>
            </a:r>
          </a:p>
          <a:p>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4</a:t>
            </a:fld>
            <a:endParaRPr lang="en-US"/>
          </a:p>
        </p:txBody>
      </p:sp>
    </p:spTree>
    <p:extLst>
      <p:ext uri="{BB962C8B-B14F-4D97-AF65-F5344CB8AC3E}">
        <p14:creationId xmlns:p14="http://schemas.microsoft.com/office/powerpoint/2010/main" val="4103567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Sexual network types include: main, casual, and one-off partnerships</a:t>
            </a:r>
          </a:p>
          <a:p>
            <a:pPr marL="171450" indent="-171450">
              <a:buFont typeface="Arial" panose="020B0604020202020204" pitchFamily="34" charset="0"/>
              <a:buChar char="•"/>
            </a:pPr>
            <a:r>
              <a:rPr lang="en-US" dirty="0"/>
              <a:t>Partnerships depend on model terms</a:t>
            </a:r>
          </a:p>
          <a:p>
            <a:pPr marL="171450" indent="-171450">
              <a:buFont typeface="Arial" panose="020B0604020202020204" pitchFamily="34" charset="0"/>
              <a:buChar char="•"/>
            </a:pPr>
            <a:r>
              <a:rPr lang="en-US" dirty="0"/>
              <a:t>Natural history includes: disease stages, viral load, disease-related mortality</a:t>
            </a:r>
          </a:p>
          <a:p>
            <a:pPr marL="171450" indent="-171450">
              <a:buFont typeface="Arial" panose="020B0604020202020204" pitchFamily="34" charset="0"/>
              <a:buChar char="•"/>
            </a:pPr>
            <a:r>
              <a:rPr lang="en-US" dirty="0"/>
              <a:t>Transmission and treatment</a:t>
            </a:r>
          </a:p>
          <a:p>
            <a:pPr marL="171450" indent="-171450">
              <a:buFont typeface="Arial" panose="020B0604020202020204" pitchFamily="34" charset="0"/>
              <a:buChar char="•"/>
            </a:pPr>
            <a:r>
              <a:rPr lang="en-US" dirty="0"/>
              <a:t>Demographic process</a:t>
            </a:r>
          </a:p>
          <a:p>
            <a:pPr marL="171450" indent="-171450">
              <a:buFont typeface="Arial" panose="020B0604020202020204" pitchFamily="34" charset="0"/>
              <a:buChar char="•"/>
            </a:pPr>
            <a:r>
              <a:rPr lang="en-US" dirty="0"/>
              <a:t>Network models of STIs are a newer endeavor, have seldomly been produced</a:t>
            </a:r>
          </a:p>
        </p:txBody>
      </p:sp>
      <p:sp>
        <p:nvSpPr>
          <p:cNvPr id="4" name="Slide Number Placeholder 3"/>
          <p:cNvSpPr>
            <a:spLocks noGrp="1"/>
          </p:cNvSpPr>
          <p:nvPr>
            <p:ph type="sldNum" sz="quarter" idx="10"/>
          </p:nvPr>
        </p:nvSpPr>
        <p:spPr/>
        <p:txBody>
          <a:bodyPr/>
          <a:lstStyle/>
          <a:p>
            <a:fld id="{527CB0F9-B7DC-4C31-BF86-CD61AC085E50}" type="slidenum">
              <a:rPr lang="en-US" smtClean="0"/>
              <a:t>5</a:t>
            </a:fld>
            <a:endParaRPr lang="en-US"/>
          </a:p>
        </p:txBody>
      </p:sp>
    </p:spTree>
    <p:extLst>
      <p:ext uri="{BB962C8B-B14F-4D97-AF65-F5344CB8AC3E}">
        <p14:creationId xmlns:p14="http://schemas.microsoft.com/office/powerpoint/2010/main" val="30302225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Here is a flowchart for</a:t>
            </a:r>
            <a:r>
              <a:rPr lang="en-US" baseline="0" dirty="0"/>
              <a:t> how testing and screening processes are implemented in this model</a:t>
            </a:r>
          </a:p>
          <a:p>
            <a:pPr marL="171450" indent="-171450">
              <a:buFont typeface="Arial" panose="020B0604020202020204" pitchFamily="34" charset="0"/>
              <a:buChar char="•"/>
            </a:pPr>
            <a:r>
              <a:rPr lang="en-US" baseline="0" dirty="0"/>
              <a:t>Green are positive outcomes (testing, screening, treatment)</a:t>
            </a:r>
          </a:p>
          <a:p>
            <a:pPr marL="171450" indent="-171450">
              <a:buFont typeface="Arial" panose="020B0604020202020204" pitchFamily="34" charset="0"/>
              <a:buChar char="•"/>
            </a:pPr>
            <a:r>
              <a:rPr lang="en-US" baseline="0" dirty="0"/>
              <a:t>Imagine a person with newly acquired STI infection</a:t>
            </a:r>
          </a:p>
          <a:p>
            <a:pPr marL="171450" indent="-171450">
              <a:buFont typeface="Arial" panose="020B0604020202020204" pitchFamily="34" charset="0"/>
              <a:buChar char="•"/>
            </a:pPr>
            <a:r>
              <a:rPr lang="en-US" baseline="0" dirty="0"/>
              <a:t>Model parameters govern the likelihood of symptoms (by anatomical site and by STI)</a:t>
            </a:r>
          </a:p>
          <a:p>
            <a:pPr marL="171450" indent="-171450">
              <a:buFont typeface="Arial" panose="020B0604020202020204" pitchFamily="34" charset="0"/>
              <a:buChar char="•"/>
            </a:pPr>
            <a:r>
              <a:rPr lang="en-US" baseline="0" dirty="0"/>
              <a:t>Likelihood of symptoms-based testing, all others can also be screened</a:t>
            </a:r>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6</a:t>
            </a:fld>
            <a:endParaRPr lang="en-US"/>
          </a:p>
        </p:txBody>
      </p:sp>
    </p:spTree>
    <p:extLst>
      <p:ext uri="{BB962C8B-B14F-4D97-AF65-F5344CB8AC3E}">
        <p14:creationId xmlns:p14="http://schemas.microsoft.com/office/powerpoint/2010/main" val="2659917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Higher- and lower-risk categorizations</a:t>
            </a:r>
          </a:p>
          <a:p>
            <a:pPr marL="171450" indent="-171450">
              <a:buFont typeface="Arial" panose="020B0604020202020204" pitchFamily="34" charset="0"/>
              <a:buChar char="•"/>
            </a:pPr>
            <a:r>
              <a:rPr lang="en-US" dirty="0"/>
              <a:t>There is an overlap between those considered “higher-risk” and the “lower-risk” groups</a:t>
            </a:r>
          </a:p>
          <a:p>
            <a:pPr marL="171450" indent="-171450">
              <a:buFont typeface="Arial" panose="020B0604020202020204" pitchFamily="34" charset="0"/>
              <a:buChar char="•"/>
            </a:pPr>
            <a:r>
              <a:rPr lang="en-US" dirty="0"/>
              <a:t>Sample person enters the population, is sexually active, and then clinically evaluated</a:t>
            </a:r>
          </a:p>
        </p:txBody>
      </p:sp>
      <p:sp>
        <p:nvSpPr>
          <p:cNvPr id="4" name="Slide Number Placeholder 3"/>
          <p:cNvSpPr>
            <a:spLocks noGrp="1"/>
          </p:cNvSpPr>
          <p:nvPr>
            <p:ph type="sldNum" sz="quarter" idx="10"/>
          </p:nvPr>
        </p:nvSpPr>
        <p:spPr/>
        <p:txBody>
          <a:bodyPr/>
          <a:lstStyle/>
          <a:p>
            <a:fld id="{527CB0F9-B7DC-4C31-BF86-CD61AC085E50}" type="slidenum">
              <a:rPr lang="en-US" smtClean="0"/>
              <a:t>7</a:t>
            </a:fld>
            <a:endParaRPr lang="en-US"/>
          </a:p>
        </p:txBody>
      </p:sp>
    </p:spTree>
    <p:extLst>
      <p:ext uri="{BB962C8B-B14F-4D97-AF65-F5344CB8AC3E}">
        <p14:creationId xmlns:p14="http://schemas.microsoft.com/office/powerpoint/2010/main" val="42728103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targets</a:t>
            </a:r>
          </a:p>
          <a:p>
            <a:pPr marL="171450" indent="-171450">
              <a:buFont typeface="Arial" panose="020B0604020202020204" pitchFamily="34" charset="0"/>
              <a:buChar char="•"/>
            </a:pPr>
            <a:r>
              <a:rPr lang="en-US" dirty="0" err="1"/>
              <a:t>SSuN</a:t>
            </a:r>
            <a:r>
              <a:rPr lang="en-US" dirty="0"/>
              <a:t> data</a:t>
            </a:r>
          </a:p>
          <a:p>
            <a:pPr marL="171450" indent="-171450">
              <a:buFont typeface="Arial" panose="020B0604020202020204" pitchFamily="34" charset="0"/>
              <a:buChar char="•"/>
            </a:pPr>
            <a:r>
              <a:rPr lang="en-US" dirty="0"/>
              <a:t>Atlanta cohort data</a:t>
            </a:r>
          </a:p>
          <a:p>
            <a:pPr marL="171450" indent="-171450">
              <a:buFont typeface="Arial" panose="020B0604020202020204" pitchFamily="34" charset="0"/>
              <a:buChar char="•"/>
            </a:pPr>
            <a:r>
              <a:rPr lang="en-US" dirty="0"/>
              <a:t>Estimates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527CB0F9-B7DC-4C31-BF86-CD61AC085E50}" type="slidenum">
              <a:rPr lang="en-US" smtClean="0"/>
              <a:t>8</a:t>
            </a:fld>
            <a:endParaRPr lang="en-US"/>
          </a:p>
        </p:txBody>
      </p:sp>
    </p:spTree>
    <p:extLst>
      <p:ext uri="{BB962C8B-B14F-4D97-AF65-F5344CB8AC3E}">
        <p14:creationId xmlns:p14="http://schemas.microsoft.com/office/powerpoint/2010/main" val="11971583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Garamond" panose="02020404030301010803" pitchFamily="18" charset="0"/>
              </a:rPr>
              <a:t>Proportions reflect</a:t>
            </a:r>
            <a:r>
              <a:rPr lang="en-US" baseline="0" dirty="0">
                <a:latin typeface="Garamond" panose="02020404030301010803" pitchFamily="18" charset="0"/>
              </a:rPr>
              <a:t> </a:t>
            </a:r>
            <a:r>
              <a:rPr lang="en-US" dirty="0">
                <a:latin typeface="Garamond" panose="02020404030301010803" pitchFamily="18" charset="0"/>
              </a:rPr>
              <a:t>average of final follow-up year</a:t>
            </a:r>
          </a:p>
          <a:p>
            <a:pPr marL="171450" indent="-171450">
              <a:buFont typeface="Arial" panose="020B0604020202020204" pitchFamily="34" charset="0"/>
              <a:buChar char="•"/>
            </a:pPr>
            <a:r>
              <a:rPr lang="en-US" dirty="0">
                <a:latin typeface="Garamond" panose="02020404030301010803" pitchFamily="18" charset="0"/>
              </a:rPr>
              <a:t>Histogram shows a snapshot at a final time step </a:t>
            </a:r>
          </a:p>
          <a:p>
            <a:pPr marL="171450" indent="-171450">
              <a:buFont typeface="Arial" panose="020B0604020202020204" pitchFamily="34" charset="0"/>
              <a:buChar char="•"/>
            </a:pPr>
            <a:r>
              <a:rPr lang="en-US" dirty="0">
                <a:latin typeface="Garamond" panose="02020404030301010803" pitchFamily="18" charset="0"/>
              </a:rPr>
              <a:t>These proportions represent denominators for the testing risk groups</a:t>
            </a:r>
          </a:p>
        </p:txBody>
      </p:sp>
      <p:sp>
        <p:nvSpPr>
          <p:cNvPr id="4" name="Slide Number Placeholder 3"/>
          <p:cNvSpPr>
            <a:spLocks noGrp="1"/>
          </p:cNvSpPr>
          <p:nvPr>
            <p:ph type="sldNum" sz="quarter" idx="10"/>
          </p:nvPr>
        </p:nvSpPr>
        <p:spPr/>
        <p:txBody>
          <a:bodyPr/>
          <a:lstStyle/>
          <a:p>
            <a:fld id="{527CB0F9-B7DC-4C31-BF86-CD61AC085E50}" type="slidenum">
              <a:rPr lang="en-US" smtClean="0"/>
              <a:t>10</a:t>
            </a:fld>
            <a:endParaRPr lang="en-US"/>
          </a:p>
        </p:txBody>
      </p:sp>
    </p:spTree>
    <p:extLst>
      <p:ext uri="{BB962C8B-B14F-4D97-AF65-F5344CB8AC3E}">
        <p14:creationId xmlns:p14="http://schemas.microsoft.com/office/powerpoint/2010/main" val="22221039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dirty="0"/>
              <a:t>Here is a contour</a:t>
            </a:r>
            <a:r>
              <a:rPr lang="en-US" sz="1200" baseline="0" dirty="0"/>
              <a:t> plot, showing a sensitivity analysis of two factors (many different scenarios)</a:t>
            </a:r>
          </a:p>
          <a:p>
            <a:pPr marL="628650" lvl="1" indent="-171450">
              <a:buFont typeface="Arial" panose="020B0604020202020204" pitchFamily="34" charset="0"/>
              <a:buChar char="•"/>
            </a:pPr>
            <a:r>
              <a:rPr lang="en-US" sz="1200" baseline="0" dirty="0"/>
              <a:t>the coverage of sexually active (top left and top right) and higher-risk (bottom left and bottom right) screening</a:t>
            </a:r>
          </a:p>
          <a:p>
            <a:pPr marL="628650" lvl="1" indent="-171450">
              <a:buFont typeface="Arial" panose="020B0604020202020204" pitchFamily="34" charset="0"/>
              <a:buChar char="•"/>
            </a:pPr>
            <a:r>
              <a:rPr lang="en-US" sz="1200" baseline="0" dirty="0"/>
              <a:t>sexually active (top left and top right) and higher-risk (bottom left and bottom right) screening intervals</a:t>
            </a:r>
          </a:p>
          <a:p>
            <a:pPr marL="171450" lvl="0" indent="-171450">
              <a:buFont typeface="Arial" panose="020B0604020202020204" pitchFamily="34" charset="0"/>
              <a:buChar char="•"/>
            </a:pPr>
            <a:r>
              <a:rPr lang="en-US" sz="1200" baseline="0" dirty="0"/>
              <a:t>Darker red represents a more effective intervention (higher PIA), green and blue represent the least effective intervention (lowest PIA)</a:t>
            </a:r>
          </a:p>
          <a:p>
            <a:pPr marL="171450" indent="-171450">
              <a:buFont typeface="Arial" panose="020B0604020202020204" pitchFamily="34" charset="0"/>
              <a:buChar char="•"/>
            </a:pPr>
            <a:r>
              <a:rPr lang="en-US" sz="1200" dirty="0"/>
              <a:t>A longer interval between screening visits resulted in a less effective intervention</a:t>
            </a:r>
          </a:p>
          <a:p>
            <a:pPr marL="171450" indent="-171450">
              <a:buFont typeface="Arial" panose="020B0604020202020204" pitchFamily="34" charset="0"/>
              <a:buChar char="•"/>
            </a:pPr>
            <a:r>
              <a:rPr lang="en-US" sz="1200" dirty="0"/>
              <a:t>A potential recommendation to test semiannually, rather than annually, would further reduce infections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C31E3DB-58A4-49AB-842C-1C8309F28030}" type="slidenum">
              <a:rPr lang="en-US" smtClean="0"/>
              <a:t>11</a:t>
            </a:fld>
            <a:endParaRPr lang="en-US"/>
          </a:p>
        </p:txBody>
      </p:sp>
    </p:spTree>
    <p:extLst>
      <p:ext uri="{BB962C8B-B14F-4D97-AF65-F5344CB8AC3E}">
        <p14:creationId xmlns:p14="http://schemas.microsoft.com/office/powerpoint/2010/main" val="3882212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772400" cy="2286000"/>
          </a:xfrm>
        </p:spPr>
        <p:txBody>
          <a:bodyPr anchor="b"/>
          <a:lstStyle>
            <a:lvl1pPr algn="ctr">
              <a:defRPr sz="600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143000" y="3886200"/>
            <a:ext cx="6858000" cy="18288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628650" y="6565392"/>
            <a:ext cx="2057400" cy="274320"/>
          </a:xfrm>
          <a:prstGeom prst="rect">
            <a:avLst/>
          </a:prstGeom>
        </p:spPr>
        <p:txBody>
          <a:bodyPr/>
          <a:lstStyle>
            <a:lvl1pPr>
              <a:defRPr sz="1200">
                <a:solidFill>
                  <a:schemeClr val="bg1"/>
                </a:solidFill>
              </a:defRPr>
            </a:lvl1pPr>
          </a:lstStyle>
          <a:p>
            <a:fld id="{39367926-9859-455C-8188-3DF4ADABD470}" type="datetimeFigureOut">
              <a:rPr lang="en-US" smtClean="0"/>
              <a:pPr/>
              <a:t>8/28/2018</a:t>
            </a:fld>
            <a:endParaRPr lang="en-US" dirty="0"/>
          </a:p>
        </p:txBody>
      </p:sp>
      <p:sp>
        <p:nvSpPr>
          <p:cNvPr id="5" name="Footer Placeholder 4"/>
          <p:cNvSpPr>
            <a:spLocks noGrp="1"/>
          </p:cNvSpPr>
          <p:nvPr>
            <p:ph type="ftr" sz="quarter" idx="11"/>
          </p:nvPr>
        </p:nvSpPr>
        <p:spPr>
          <a:xfrm>
            <a:off x="3028950" y="6565392"/>
            <a:ext cx="3086100" cy="274320"/>
          </a:xfrm>
          <a:prstGeom prst="rect">
            <a:avLst/>
          </a:prstGeom>
          <a:solidFill>
            <a:schemeClr val="accent1"/>
          </a:solidFill>
        </p:spPr>
        <p:txBody>
          <a:bodyPr/>
          <a:lstStyle>
            <a:lvl1pPr>
              <a:defRPr sz="1200">
                <a:solidFill>
                  <a:schemeClr val="bg1"/>
                </a:solidFill>
              </a:defRPr>
            </a:lvl1pPr>
          </a:lstStyle>
          <a:p>
            <a:endParaRPr lang="en-US" dirty="0"/>
          </a:p>
        </p:txBody>
      </p:sp>
      <p:sp>
        <p:nvSpPr>
          <p:cNvPr id="6" name="Slide Number Placeholder 5"/>
          <p:cNvSpPr>
            <a:spLocks noGrp="1"/>
          </p:cNvSpPr>
          <p:nvPr>
            <p:ph type="sldNum" sz="quarter" idx="12"/>
          </p:nvPr>
        </p:nvSpPr>
        <p:spPr>
          <a:xfrm>
            <a:off x="6457950" y="6565392"/>
            <a:ext cx="2057400" cy="274320"/>
          </a:xfrm>
          <a:prstGeom prst="rect">
            <a:avLst/>
          </a:prstGeom>
        </p:spPr>
        <p:txBody>
          <a:bodyPr/>
          <a:lstStyle>
            <a:lvl1pPr algn="r">
              <a:defRPr sz="1200">
                <a:solidFill>
                  <a:schemeClr val="bg1"/>
                </a:solidFill>
              </a:defRPr>
            </a:lvl1pPr>
          </a:lstStyle>
          <a:p>
            <a:fld id="{818A97BD-60A0-4F80-9C6B-EF5E49F0DC0A}" type="slidenum">
              <a:rPr lang="en-US" smtClean="0"/>
              <a:pPr/>
              <a:t>‹#›</a:t>
            </a:fld>
            <a:endParaRPr lang="en-US" dirty="0"/>
          </a:p>
        </p:txBody>
      </p:sp>
    </p:spTree>
    <p:extLst>
      <p:ext uri="{BB962C8B-B14F-4D97-AF65-F5344CB8AC3E}">
        <p14:creationId xmlns:p14="http://schemas.microsoft.com/office/powerpoint/2010/main" val="4093155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8/28/2018</a:t>
            </a:fld>
            <a:endParaRPr lang="en-US"/>
          </a:p>
        </p:txBody>
      </p:sp>
      <p:sp>
        <p:nvSpPr>
          <p:cNvPr id="5" name="Footer Placeholder 4"/>
          <p:cNvSpPr>
            <a:spLocks noGrp="1"/>
          </p:cNvSpPr>
          <p:nvPr>
            <p:ph type="ftr" sz="quarter" idx="11"/>
          </p:nvPr>
        </p:nvSpPr>
        <p:spPr>
          <a:xfrm>
            <a:off x="3028950" y="6565392"/>
            <a:ext cx="3086100"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2371912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403683"/>
            <a:ext cx="1971675" cy="4773280"/>
          </a:xfrm>
        </p:spPr>
        <p:txBody>
          <a:bodyPr vert="eaVert"/>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a:xfrm>
            <a:off x="628650" y="1403683"/>
            <a:ext cx="5800725" cy="477327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8/28/2018</a:t>
            </a:fld>
            <a:endParaRPr lang="en-US"/>
          </a:p>
        </p:txBody>
      </p:sp>
      <p:sp>
        <p:nvSpPr>
          <p:cNvPr id="5" name="Footer Placeholder 4"/>
          <p:cNvSpPr>
            <a:spLocks noGrp="1"/>
          </p:cNvSpPr>
          <p:nvPr>
            <p:ph type="ftr" sz="quarter" idx="11"/>
          </p:nvPr>
        </p:nvSpPr>
        <p:spPr>
          <a:xfrm>
            <a:off x="3028950" y="6565392"/>
            <a:ext cx="3086100"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432106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567638"/>
            <a:ext cx="2057400" cy="274320"/>
          </a:xfrm>
          <a:prstGeom prst="rect">
            <a:avLst/>
          </a:prstGeom>
        </p:spPr>
        <p:txBody>
          <a:bodyPr/>
          <a:lstStyle/>
          <a:p>
            <a:fld id="{39367926-9859-455C-8188-3DF4ADABD470}" type="datetimeFigureOut">
              <a:rPr lang="en-US" smtClean="0"/>
              <a:t>8/28/2018</a:t>
            </a:fld>
            <a:endParaRPr lang="en-US"/>
          </a:p>
        </p:txBody>
      </p:sp>
      <p:sp>
        <p:nvSpPr>
          <p:cNvPr id="5" name="Footer Placeholder 4"/>
          <p:cNvSpPr>
            <a:spLocks noGrp="1"/>
          </p:cNvSpPr>
          <p:nvPr>
            <p:ph type="ftr" sz="quarter" idx="11"/>
          </p:nvPr>
        </p:nvSpPr>
        <p:spPr>
          <a:xfrm>
            <a:off x="3028950" y="6567638"/>
            <a:ext cx="3086100"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567638"/>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679086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solidFill>
                  <a:schemeClr val="tx1"/>
                </a:solidFill>
              </a:defRPr>
            </a:lvl1pPr>
          </a:lstStyle>
          <a:p>
            <a:r>
              <a:rPr lang="en-US" dirty="0"/>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8/28/2018</a:t>
            </a:fld>
            <a:endParaRPr lang="en-US"/>
          </a:p>
        </p:txBody>
      </p:sp>
      <p:sp>
        <p:nvSpPr>
          <p:cNvPr id="5" name="Footer Placeholder 4"/>
          <p:cNvSpPr>
            <a:spLocks noGrp="1"/>
          </p:cNvSpPr>
          <p:nvPr>
            <p:ph type="ftr" sz="quarter" idx="11"/>
          </p:nvPr>
        </p:nvSpPr>
        <p:spPr>
          <a:xfrm>
            <a:off x="3028950" y="6565392"/>
            <a:ext cx="3086100" cy="274320"/>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cxnSp>
        <p:nvCxnSpPr>
          <p:cNvPr id="8" name="Straight Connector 7"/>
          <p:cNvCxnSpPr/>
          <p:nvPr userDrawn="1"/>
        </p:nvCxnSpPr>
        <p:spPr>
          <a:xfrm>
            <a:off x="623888" y="4562476"/>
            <a:ext cx="78867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73600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71600"/>
            <a:ext cx="38862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71600"/>
            <a:ext cx="38862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8/28/2018</a:t>
            </a:fld>
            <a:endParaRPr lang="en-US"/>
          </a:p>
        </p:txBody>
      </p:sp>
      <p:sp>
        <p:nvSpPr>
          <p:cNvPr id="6" name="Footer Placeholder 5"/>
          <p:cNvSpPr>
            <a:spLocks noGrp="1"/>
          </p:cNvSpPr>
          <p:nvPr>
            <p:ph type="ftr" sz="quarter" idx="11"/>
          </p:nvPr>
        </p:nvSpPr>
        <p:spPr>
          <a:xfrm>
            <a:off x="3028950" y="6565392"/>
            <a:ext cx="3086100" cy="274320"/>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449865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371600"/>
            <a:ext cx="3868340" cy="9144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285999"/>
            <a:ext cx="386834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371600"/>
            <a:ext cx="3887391" cy="9144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285999"/>
            <a:ext cx="3887391"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8/28/2018</a:t>
            </a:fld>
            <a:endParaRPr lang="en-US"/>
          </a:p>
        </p:txBody>
      </p:sp>
      <p:sp>
        <p:nvSpPr>
          <p:cNvPr id="8" name="Footer Placeholder 7"/>
          <p:cNvSpPr>
            <a:spLocks noGrp="1"/>
          </p:cNvSpPr>
          <p:nvPr>
            <p:ph type="ftr" sz="quarter" idx="11"/>
          </p:nvPr>
        </p:nvSpPr>
        <p:spPr>
          <a:xfrm>
            <a:off x="3028950" y="6565392"/>
            <a:ext cx="3086100" cy="274320"/>
          </a:xfrm>
          <a:prstGeom prst="rect">
            <a:avLst/>
          </a:prstGeom>
        </p:spPr>
        <p:txBody>
          <a:bodyPr/>
          <a:lstStyle/>
          <a:p>
            <a:endParaRPr lang="en-US"/>
          </a:p>
        </p:txBody>
      </p:sp>
      <p:sp>
        <p:nvSpPr>
          <p:cNvPr id="9" name="Slide Number Placeholder 8"/>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
        <p:nvSpPr>
          <p:cNvPr id="10" name="Title 1"/>
          <p:cNvSpPr>
            <a:spLocks noGrp="1"/>
          </p:cNvSpPr>
          <p:nvPr>
            <p:ph type="title"/>
          </p:nvPr>
        </p:nvSpPr>
        <p:spPr>
          <a:xfrm>
            <a:off x="457200" y="228599"/>
            <a:ext cx="6858000" cy="1005839"/>
          </a:xfrm>
        </p:spPr>
        <p:txBody>
          <a:bodyPr/>
          <a:lstStyle/>
          <a:p>
            <a:r>
              <a:rPr lang="en-US"/>
              <a:t>Click to edit Master title style</a:t>
            </a:r>
            <a:endParaRPr lang="en-US" dirty="0"/>
          </a:p>
        </p:txBody>
      </p:sp>
    </p:spTree>
    <p:extLst>
      <p:ext uri="{BB962C8B-B14F-4D97-AF65-F5344CB8AC3E}">
        <p14:creationId xmlns:p14="http://schemas.microsoft.com/office/powerpoint/2010/main" val="159402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8/28/2018</a:t>
            </a:fld>
            <a:endParaRPr lang="en-US"/>
          </a:p>
        </p:txBody>
      </p:sp>
      <p:sp>
        <p:nvSpPr>
          <p:cNvPr id="4" name="Footer Placeholder 3"/>
          <p:cNvSpPr>
            <a:spLocks noGrp="1"/>
          </p:cNvSpPr>
          <p:nvPr>
            <p:ph type="ftr" sz="quarter" idx="11"/>
          </p:nvPr>
        </p:nvSpPr>
        <p:spPr>
          <a:xfrm>
            <a:off x="3028950" y="6565392"/>
            <a:ext cx="3086100" cy="274320"/>
          </a:xfrm>
          <a:prstGeom prst="rect">
            <a:avLst/>
          </a:prstGeom>
        </p:spPr>
        <p:txBody>
          <a:bodyPr/>
          <a:lstStyle/>
          <a:p>
            <a:endParaRPr lang="en-US"/>
          </a:p>
        </p:txBody>
      </p:sp>
      <p:sp>
        <p:nvSpPr>
          <p:cNvPr id="5" name="Slide Number Placeholder 4"/>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3698849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8/28/2018</a:t>
            </a:fld>
            <a:endParaRPr lang="en-US"/>
          </a:p>
        </p:txBody>
      </p:sp>
      <p:sp>
        <p:nvSpPr>
          <p:cNvPr id="3" name="Footer Placeholder 2"/>
          <p:cNvSpPr>
            <a:spLocks noGrp="1"/>
          </p:cNvSpPr>
          <p:nvPr>
            <p:ph type="ftr" sz="quarter" idx="11"/>
          </p:nvPr>
        </p:nvSpPr>
        <p:spPr>
          <a:xfrm>
            <a:off x="3028950" y="6565392"/>
            <a:ext cx="3086100" cy="274320"/>
          </a:xfrm>
          <a:prstGeom prst="rect">
            <a:avLst/>
          </a:prstGeom>
        </p:spPr>
        <p:txBody>
          <a:bodyPr/>
          <a:lstStyle/>
          <a:p>
            <a:endParaRPr lang="en-US"/>
          </a:p>
        </p:txBody>
      </p:sp>
      <p:sp>
        <p:nvSpPr>
          <p:cNvPr id="4" name="Slide Number Placeholder 3"/>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3940991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1371600"/>
            <a:ext cx="2949178" cy="962526"/>
          </a:xfrm>
        </p:spPr>
        <p:txBody>
          <a:bodyPr anchor="b">
            <a:noAutofit/>
          </a:bodyPr>
          <a:lstStyle>
            <a:lvl1pPr>
              <a:defRPr sz="3200">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3887391" y="1371600"/>
            <a:ext cx="462915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29841" y="2334126"/>
            <a:ext cx="2949178" cy="36094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8/28/2018</a:t>
            </a:fld>
            <a:endParaRPr lang="en-US"/>
          </a:p>
        </p:txBody>
      </p:sp>
      <p:sp>
        <p:nvSpPr>
          <p:cNvPr id="6" name="Footer Placeholder 5"/>
          <p:cNvSpPr>
            <a:spLocks noGrp="1"/>
          </p:cNvSpPr>
          <p:nvPr>
            <p:ph type="ftr" sz="quarter" idx="11"/>
          </p:nvPr>
        </p:nvSpPr>
        <p:spPr>
          <a:xfrm>
            <a:off x="3028950" y="6565392"/>
            <a:ext cx="3086100" cy="274320"/>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4147135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3887391" y="1371600"/>
            <a:ext cx="4629150" cy="457200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628650" y="6565392"/>
            <a:ext cx="2057400" cy="274320"/>
          </a:xfrm>
          <a:prstGeom prst="rect">
            <a:avLst/>
          </a:prstGeom>
        </p:spPr>
        <p:txBody>
          <a:bodyPr/>
          <a:lstStyle/>
          <a:p>
            <a:fld id="{39367926-9859-455C-8188-3DF4ADABD470}" type="datetimeFigureOut">
              <a:rPr lang="en-US" smtClean="0"/>
              <a:t>8/28/2018</a:t>
            </a:fld>
            <a:endParaRPr lang="en-US"/>
          </a:p>
        </p:txBody>
      </p:sp>
      <p:sp>
        <p:nvSpPr>
          <p:cNvPr id="6" name="Footer Placeholder 5"/>
          <p:cNvSpPr>
            <a:spLocks noGrp="1"/>
          </p:cNvSpPr>
          <p:nvPr>
            <p:ph type="ftr" sz="quarter" idx="11"/>
          </p:nvPr>
        </p:nvSpPr>
        <p:spPr>
          <a:xfrm>
            <a:off x="3028950" y="6565392"/>
            <a:ext cx="3086100" cy="274320"/>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565392"/>
            <a:ext cx="2057400" cy="274320"/>
          </a:xfrm>
          <a:prstGeom prst="rect">
            <a:avLst/>
          </a:prstGeom>
        </p:spPr>
        <p:txBody>
          <a:bodyPr/>
          <a:lstStyle/>
          <a:p>
            <a:fld id="{818A97BD-60A0-4F80-9C6B-EF5E49F0DC0A}" type="slidenum">
              <a:rPr lang="en-US" smtClean="0"/>
              <a:t>‹#›</a:t>
            </a:fld>
            <a:endParaRPr lang="en-US"/>
          </a:p>
        </p:txBody>
      </p:sp>
      <p:sp>
        <p:nvSpPr>
          <p:cNvPr id="10" name="Title 1"/>
          <p:cNvSpPr>
            <a:spLocks noGrp="1"/>
          </p:cNvSpPr>
          <p:nvPr>
            <p:ph type="title"/>
          </p:nvPr>
        </p:nvSpPr>
        <p:spPr>
          <a:xfrm>
            <a:off x="629841" y="1371600"/>
            <a:ext cx="2949178" cy="962526"/>
          </a:xfrm>
        </p:spPr>
        <p:txBody>
          <a:bodyPr anchor="b">
            <a:noAutofit/>
          </a:bodyPr>
          <a:lstStyle>
            <a:lvl1pPr>
              <a:defRPr sz="3200">
                <a:solidFill>
                  <a:schemeClr val="tx1"/>
                </a:solidFill>
              </a:defRPr>
            </a:lvl1pPr>
          </a:lstStyle>
          <a:p>
            <a:r>
              <a:rPr lang="en-US" dirty="0"/>
              <a:t>Click to edit Master title style</a:t>
            </a:r>
          </a:p>
        </p:txBody>
      </p:sp>
      <p:sp>
        <p:nvSpPr>
          <p:cNvPr id="11" name="Text Placeholder 3"/>
          <p:cNvSpPr>
            <a:spLocks noGrp="1"/>
          </p:cNvSpPr>
          <p:nvPr>
            <p:ph type="body" sz="half" idx="2"/>
          </p:nvPr>
        </p:nvSpPr>
        <p:spPr>
          <a:xfrm>
            <a:off x="629841" y="2334126"/>
            <a:ext cx="2949178" cy="36094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402860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gi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13" cstate="print">
            <a:duotone>
              <a:schemeClr val="accent1">
                <a:shade val="45000"/>
                <a:satMod val="135000"/>
              </a:schemeClr>
              <a:prstClr val="white"/>
            </a:duotone>
            <a:extLst>
              <a:ext uri="{28A0092B-C50C-407E-A947-70E740481C1C}">
                <a14:useLocalDpi xmlns:a14="http://schemas.microsoft.com/office/drawing/2010/main" val="0"/>
              </a:ext>
            </a:extLst>
          </a:blip>
          <a:srcRect l="20959" t="52353" r="23253" b="32663"/>
          <a:stretch/>
        </p:blipFill>
        <p:spPr>
          <a:xfrm>
            <a:off x="0" y="3224"/>
            <a:ext cx="9144000" cy="1185814"/>
          </a:xfrm>
          <a:prstGeom prst="rect">
            <a:avLst/>
          </a:prstGeom>
        </p:spPr>
      </p:pic>
      <p:sp>
        <p:nvSpPr>
          <p:cNvPr id="3" name="Text Placeholder 2"/>
          <p:cNvSpPr>
            <a:spLocks noGrp="1"/>
          </p:cNvSpPr>
          <p:nvPr>
            <p:ph type="body" idx="1"/>
          </p:nvPr>
        </p:nvSpPr>
        <p:spPr>
          <a:xfrm>
            <a:off x="457200" y="1371600"/>
            <a:ext cx="8229600" cy="5029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userDrawn="1"/>
        </p:nvSpPr>
        <p:spPr>
          <a:xfrm>
            <a:off x="0" y="-1"/>
            <a:ext cx="9144000" cy="1234440"/>
          </a:xfrm>
          <a:prstGeom prst="rect">
            <a:avLst/>
          </a:prstGeom>
          <a:gradFill flip="none" rotWithShape="1">
            <a:gsLst>
              <a:gs pos="19000">
                <a:schemeClr val="accent1"/>
              </a:gs>
              <a:gs pos="78000">
                <a:schemeClr val="accent1">
                  <a:alpha val="62000"/>
                </a:schemeClr>
              </a:gs>
              <a:gs pos="100000">
                <a:schemeClr val="accent1"/>
              </a:gs>
            </a:gsLst>
            <a:lin ang="4200000" scaled="0"/>
            <a:tileRect/>
          </a:gradFill>
          <a:ln w="6350">
            <a:solidFill>
              <a:srgbClr val="004990"/>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latin typeface="+mj-lt"/>
            </a:endParaRPr>
          </a:p>
        </p:txBody>
      </p:sp>
      <p:sp>
        <p:nvSpPr>
          <p:cNvPr id="8" name="Rectangle 7"/>
          <p:cNvSpPr/>
          <p:nvPr userDrawn="1"/>
        </p:nvSpPr>
        <p:spPr>
          <a:xfrm>
            <a:off x="0" y="6537960"/>
            <a:ext cx="9144000" cy="320040"/>
          </a:xfrm>
          <a:prstGeom prst="rect">
            <a:avLst/>
          </a:prstGeom>
          <a:solidFill>
            <a:srgbClr val="2778AC"/>
          </a:solidFill>
          <a:ln w="6350">
            <a:solidFill>
              <a:srgbClr val="0049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effectLst>
                  <a:outerShdw blurRad="50800" dist="38100" algn="l" rotWithShape="0">
                    <a:prstClr val="black">
                      <a:alpha val="40000"/>
                    </a:prstClr>
                  </a:outerShdw>
                </a:effectLst>
              </a:rPr>
              <a:t>Emory</a:t>
            </a:r>
            <a:r>
              <a:rPr lang="en-US" sz="1400" dirty="0">
                <a:solidFill>
                  <a:srgbClr val="79BA69"/>
                </a:solidFill>
                <a:effectLst>
                  <a:outerShdw blurRad="50800" dist="38100" algn="l" rotWithShape="0">
                    <a:prstClr val="black">
                      <a:alpha val="40000"/>
                    </a:prstClr>
                  </a:outerShdw>
                </a:effectLst>
              </a:rPr>
              <a:t>CAMP</a:t>
            </a:r>
            <a:r>
              <a:rPr lang="en-US" sz="1400" dirty="0">
                <a:effectLst>
                  <a:outerShdw blurRad="50800" dist="38100" algn="l" rotWithShape="0">
                    <a:prstClr val="black">
                      <a:alpha val="40000"/>
                    </a:prstClr>
                  </a:outerShdw>
                </a:effectLst>
              </a:rPr>
              <a:t>.org</a:t>
            </a:r>
          </a:p>
        </p:txBody>
      </p:sp>
      <p:sp>
        <p:nvSpPr>
          <p:cNvPr id="2" name="Title Placeholder 1"/>
          <p:cNvSpPr>
            <a:spLocks noGrp="1"/>
          </p:cNvSpPr>
          <p:nvPr>
            <p:ph type="title"/>
          </p:nvPr>
        </p:nvSpPr>
        <p:spPr>
          <a:xfrm>
            <a:off x="457200" y="228599"/>
            <a:ext cx="6858000" cy="1005839"/>
          </a:xfrm>
          <a:prstGeom prst="rect">
            <a:avLst/>
          </a:prstGeom>
        </p:spPr>
        <p:txBody>
          <a:bodyPr vert="horz" lIns="91440" tIns="45720" rIns="91440" bIns="45720" rtlCol="0" anchor="b">
            <a:normAutofit/>
          </a:bodyPr>
          <a:lstStyle/>
          <a:p>
            <a:r>
              <a:rPr lang="en-US" dirty="0"/>
              <a:t>Click to edit Master title style</a:t>
            </a:r>
          </a:p>
        </p:txBody>
      </p:sp>
      <p:pic>
        <p:nvPicPr>
          <p:cNvPr id="9" name="Picture 8"/>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
        <p:nvSpPr>
          <p:cNvPr id="11" name="Date Placeholder 3"/>
          <p:cNvSpPr>
            <a:spLocks noGrp="1"/>
          </p:cNvSpPr>
          <p:nvPr>
            <p:ph type="dt" sz="half" idx="2"/>
          </p:nvPr>
        </p:nvSpPr>
        <p:spPr>
          <a:xfrm>
            <a:off x="628650" y="6577263"/>
            <a:ext cx="2057400" cy="274320"/>
          </a:xfrm>
          <a:prstGeom prst="rect">
            <a:avLst/>
          </a:prstGeom>
        </p:spPr>
        <p:txBody>
          <a:bodyPr/>
          <a:lstStyle>
            <a:lvl1pPr>
              <a:defRPr sz="1200">
                <a:solidFill>
                  <a:schemeClr val="bg1"/>
                </a:solidFill>
              </a:defRPr>
            </a:lvl1pPr>
          </a:lstStyle>
          <a:p>
            <a:fld id="{39367926-9859-455C-8188-3DF4ADABD470}" type="datetimeFigureOut">
              <a:rPr lang="en-US" smtClean="0"/>
              <a:pPr/>
              <a:t>8/28/2018</a:t>
            </a:fld>
            <a:endParaRPr lang="en-US" dirty="0"/>
          </a:p>
        </p:txBody>
      </p:sp>
      <p:sp>
        <p:nvSpPr>
          <p:cNvPr id="12" name="Footer Placeholder 4"/>
          <p:cNvSpPr>
            <a:spLocks noGrp="1"/>
          </p:cNvSpPr>
          <p:nvPr>
            <p:ph type="ftr" sz="quarter" idx="3"/>
          </p:nvPr>
        </p:nvSpPr>
        <p:spPr>
          <a:xfrm>
            <a:off x="3028950" y="6583680"/>
            <a:ext cx="3086100" cy="274320"/>
          </a:xfrm>
          <a:prstGeom prst="rect">
            <a:avLst/>
          </a:prstGeom>
          <a:solidFill>
            <a:schemeClr val="accent1"/>
          </a:solidFill>
        </p:spPr>
        <p:txBody>
          <a:bodyPr/>
          <a:lstStyle>
            <a:lvl1pPr>
              <a:defRPr sz="1200">
                <a:solidFill>
                  <a:schemeClr val="bg1"/>
                </a:solidFill>
              </a:defRPr>
            </a:lvl1pPr>
          </a:lstStyle>
          <a:p>
            <a:endParaRPr lang="en-US" dirty="0"/>
          </a:p>
        </p:txBody>
      </p:sp>
      <p:sp>
        <p:nvSpPr>
          <p:cNvPr id="13" name="Slide Number Placeholder 5"/>
          <p:cNvSpPr>
            <a:spLocks noGrp="1"/>
          </p:cNvSpPr>
          <p:nvPr>
            <p:ph type="sldNum" sz="quarter" idx="4"/>
          </p:nvPr>
        </p:nvSpPr>
        <p:spPr>
          <a:xfrm>
            <a:off x="6457950" y="6583680"/>
            <a:ext cx="2057400" cy="274320"/>
          </a:xfrm>
          <a:prstGeom prst="rect">
            <a:avLst/>
          </a:prstGeom>
        </p:spPr>
        <p:txBody>
          <a:bodyPr/>
          <a:lstStyle>
            <a:lvl1pPr algn="r">
              <a:defRPr sz="1200">
                <a:solidFill>
                  <a:schemeClr val="bg1"/>
                </a:solidFill>
              </a:defRPr>
            </a:lvl1pPr>
          </a:lstStyle>
          <a:p>
            <a:fld id="{818A97BD-60A0-4F80-9C6B-EF5E49F0DC0A}" type="slidenum">
              <a:rPr lang="en-US" smtClean="0"/>
              <a:pPr/>
              <a:t>‹#›</a:t>
            </a:fld>
            <a:endParaRPr lang="en-US" dirty="0"/>
          </a:p>
        </p:txBody>
      </p:sp>
    </p:spTree>
    <p:extLst>
      <p:ext uri="{BB962C8B-B14F-4D97-AF65-F5344CB8AC3E}">
        <p14:creationId xmlns:p14="http://schemas.microsoft.com/office/powerpoint/2010/main" val="20018245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4400" b="1" kern="1200" spc="-150">
          <a:solidFill>
            <a:schemeClr val="bg1"/>
          </a:solidFill>
          <a:effectLst>
            <a:outerShdw blurRad="38100" dist="38100" dir="2700000" algn="tl">
              <a:srgbClr val="000000">
                <a:alpha val="43137"/>
              </a:srgbClr>
            </a:outerShdw>
          </a:effectLst>
          <a:latin typeface="+mj-lt"/>
          <a:ea typeface="Arial Unicode MS" panose="020B0604020202020204" pitchFamily="34" charset="-128"/>
          <a:cs typeface="Arial Unicode MS" panose="020B0604020202020204" pitchFamily="34" charset="-128"/>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B458F"/>
          </a:solidFill>
          <a:latin typeface="+mn-lt"/>
          <a:ea typeface="+mn-ea"/>
          <a:cs typeface="+mn-cs"/>
        </a:defRPr>
      </a:lvl1pPr>
      <a:lvl2pPr marL="457200" indent="-223838" algn="l" defTabSz="914400" rtl="0" eaLnBrk="1" latinLnBrk="0" hangingPunct="1">
        <a:lnSpc>
          <a:spcPct val="90000"/>
        </a:lnSpc>
        <a:spcBef>
          <a:spcPts val="500"/>
        </a:spcBef>
        <a:buFont typeface="Arial" panose="020B0604020202020204" pitchFamily="34" charset="0"/>
        <a:buChar char="•"/>
        <a:defRPr sz="2400" kern="1200">
          <a:solidFill>
            <a:srgbClr val="1B458F"/>
          </a:solidFill>
          <a:latin typeface="+mn-lt"/>
          <a:ea typeface="+mn-ea"/>
          <a:cs typeface="+mn-cs"/>
        </a:defRPr>
      </a:lvl2pPr>
      <a:lvl3pPr marL="690563" indent="-233363" algn="l" defTabSz="914400" rtl="0" eaLnBrk="1" latinLnBrk="0" hangingPunct="1">
        <a:lnSpc>
          <a:spcPct val="90000"/>
        </a:lnSpc>
        <a:spcBef>
          <a:spcPts val="500"/>
        </a:spcBef>
        <a:buFont typeface="Arial" panose="020B0604020202020204" pitchFamily="34" charset="0"/>
        <a:buChar char="•"/>
        <a:defRPr sz="2000" kern="1200">
          <a:solidFill>
            <a:srgbClr val="1B458F"/>
          </a:solidFill>
          <a:latin typeface="+mn-lt"/>
          <a:ea typeface="+mn-ea"/>
          <a:cs typeface="+mn-cs"/>
        </a:defRPr>
      </a:lvl3pPr>
      <a:lvl4pPr marL="914400" indent="-228600" algn="l" defTabSz="914400" rtl="0" eaLnBrk="1" latinLnBrk="0" hangingPunct="1">
        <a:lnSpc>
          <a:spcPct val="90000"/>
        </a:lnSpc>
        <a:spcBef>
          <a:spcPts val="500"/>
        </a:spcBef>
        <a:buFont typeface="Arial" panose="020B0604020202020204" pitchFamily="34" charset="0"/>
        <a:buChar char="•"/>
        <a:defRPr sz="1800" kern="1200">
          <a:solidFill>
            <a:srgbClr val="1B458F"/>
          </a:solidFill>
          <a:latin typeface="+mn-lt"/>
          <a:ea typeface="+mn-ea"/>
          <a:cs typeface="+mn-cs"/>
        </a:defRPr>
      </a:lvl4pPr>
      <a:lvl5pPr marL="1147763" indent="-233363" algn="l" defTabSz="914400" rtl="0" eaLnBrk="1" latinLnBrk="0" hangingPunct="1">
        <a:lnSpc>
          <a:spcPct val="90000"/>
        </a:lnSpc>
        <a:spcBef>
          <a:spcPts val="500"/>
        </a:spcBef>
        <a:buFont typeface="Arial" panose="020B0604020202020204" pitchFamily="34" charset="0"/>
        <a:buChar char="•"/>
        <a:defRPr sz="1800" kern="1200">
          <a:solidFill>
            <a:srgbClr val="1B458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1157" y="1945207"/>
            <a:ext cx="8145625" cy="1790700"/>
          </a:xfrm>
        </p:spPr>
        <p:txBody>
          <a:bodyPr>
            <a:normAutofit fontScale="90000"/>
          </a:bodyPr>
          <a:lstStyle/>
          <a:p>
            <a:pPr algn="l"/>
            <a:r>
              <a:rPr lang="en-US" b="0" dirty="0">
                <a:effectLst/>
                <a:latin typeface="Garamond" panose="02020404030301010803" pitchFamily="18" charset="0"/>
              </a:rPr>
              <a:t>Measuring the Impact of Screening Guidelines </a:t>
            </a:r>
            <a:r>
              <a:rPr lang="en-US" sz="2700" b="0" dirty="0">
                <a:effectLst/>
                <a:latin typeface="Garamond" panose="02020404030301010803" pitchFamily="18" charset="0"/>
              </a:rPr>
              <a:t>(and other interventions)</a:t>
            </a:r>
            <a:r>
              <a:rPr lang="en-US" sz="6700" b="0" dirty="0">
                <a:effectLst/>
                <a:latin typeface="Garamond" panose="02020404030301010803" pitchFamily="18" charset="0"/>
              </a:rPr>
              <a:t> </a:t>
            </a:r>
            <a:r>
              <a:rPr lang="en-US" b="0" dirty="0">
                <a:effectLst/>
                <a:latin typeface="Garamond" panose="02020404030301010803" pitchFamily="18" charset="0"/>
              </a:rPr>
              <a:t>on STDs in MSM</a:t>
            </a:r>
          </a:p>
        </p:txBody>
      </p:sp>
      <p:sp>
        <p:nvSpPr>
          <p:cNvPr id="3" name="Subtitle 2"/>
          <p:cNvSpPr>
            <a:spLocks noGrp="1"/>
          </p:cNvSpPr>
          <p:nvPr>
            <p:ph type="subTitle" idx="1"/>
          </p:nvPr>
        </p:nvSpPr>
        <p:spPr>
          <a:xfrm>
            <a:off x="401157" y="4144962"/>
            <a:ext cx="7981244" cy="2041349"/>
          </a:xfrm>
        </p:spPr>
        <p:txBody>
          <a:bodyPr>
            <a:normAutofit fontScale="77500" lnSpcReduction="20000"/>
          </a:bodyPr>
          <a:lstStyle/>
          <a:p>
            <a:pPr algn="l"/>
            <a:r>
              <a:rPr lang="en-US" b="1" dirty="0">
                <a:latin typeface="Garamond" panose="02020404030301010803" pitchFamily="18" charset="0"/>
              </a:rPr>
              <a:t>Kevin Weiss</a:t>
            </a:r>
            <a:r>
              <a:rPr lang="en-US" dirty="0">
                <a:latin typeface="Garamond" panose="02020404030301010803" pitchFamily="18" charset="0"/>
              </a:rPr>
              <a:t>, Jeb Jones, Emeli Anderson, Thomas Gift, Harrell Chesson, Kyle Bernstein, Kimberly Workowski, Karen Hoover, Ashleigh Tuite, Eli Rosenberg, Samuel Jenness </a:t>
            </a:r>
          </a:p>
          <a:p>
            <a:pPr algn="l"/>
            <a:endParaRPr lang="en-US" dirty="0">
              <a:latin typeface="Garamond" panose="02020404030301010803" pitchFamily="18" charset="0"/>
            </a:endParaRPr>
          </a:p>
          <a:p>
            <a:pPr algn="l"/>
            <a:r>
              <a:rPr lang="en-US" dirty="0">
                <a:latin typeface="Garamond" panose="02020404030301010803" pitchFamily="18" charset="0"/>
              </a:rPr>
              <a:t>STD Prevention Conference</a:t>
            </a:r>
          </a:p>
          <a:p>
            <a:pPr algn="l"/>
            <a:r>
              <a:rPr lang="en-US" b="1" i="1" dirty="0"/>
              <a:t>Measuring New Interventions and Their Impact on STD Morbidity</a:t>
            </a:r>
            <a:endParaRPr lang="en-US" dirty="0">
              <a:latin typeface="Garamond" panose="02020404030301010803" pitchFamily="18" charset="0"/>
            </a:endParaRPr>
          </a:p>
          <a:p>
            <a:pPr algn="l"/>
            <a:r>
              <a:rPr lang="en-US" dirty="0">
                <a:latin typeface="Garamond" panose="02020404030301010803" pitchFamily="18" charset="0"/>
              </a:rPr>
              <a:t>August 30, 2018</a:t>
            </a:r>
          </a:p>
        </p:txBody>
      </p:sp>
    </p:spTree>
    <p:extLst>
      <p:ext uri="{BB962C8B-B14F-4D97-AF65-F5344CB8AC3E}">
        <p14:creationId xmlns:p14="http://schemas.microsoft.com/office/powerpoint/2010/main" val="19504557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282103" y="1391559"/>
            <a:ext cx="8638162" cy="4890289"/>
          </a:xfrm>
          <a:prstGeom prst="rect">
            <a:avLst/>
          </a:prstGeom>
        </p:spPr>
      </p:pic>
      <p:sp>
        <p:nvSpPr>
          <p:cNvPr id="2" name="Title 1"/>
          <p:cNvSpPr>
            <a:spLocks noGrp="1"/>
          </p:cNvSpPr>
          <p:nvPr>
            <p:ph type="title"/>
          </p:nvPr>
        </p:nvSpPr>
        <p:spPr>
          <a:xfrm>
            <a:off x="122003" y="159567"/>
            <a:ext cx="7451035" cy="994172"/>
          </a:xfrm>
        </p:spPr>
        <p:txBody>
          <a:bodyPr>
            <a:normAutofit fontScale="90000"/>
          </a:bodyPr>
          <a:lstStyle/>
          <a:p>
            <a:r>
              <a:rPr lang="en-US" dirty="0">
                <a:latin typeface="Garamond" panose="02020404030301010803" pitchFamily="18" charset="0"/>
              </a:rPr>
              <a:t>Distribution of Sexual Partnerships</a:t>
            </a:r>
          </a:p>
        </p:txBody>
      </p:sp>
      <p:sp>
        <p:nvSpPr>
          <p:cNvPr id="7" name="TextBox 6"/>
          <p:cNvSpPr txBox="1"/>
          <p:nvPr/>
        </p:nvSpPr>
        <p:spPr>
          <a:xfrm>
            <a:off x="1128407" y="3216821"/>
            <a:ext cx="722786" cy="307777"/>
          </a:xfrm>
          <a:prstGeom prst="rect">
            <a:avLst/>
          </a:prstGeom>
          <a:noFill/>
        </p:spPr>
        <p:txBody>
          <a:bodyPr wrap="square" rtlCol="0">
            <a:spAutoFit/>
          </a:bodyPr>
          <a:lstStyle/>
          <a:p>
            <a:r>
              <a:rPr lang="en-US" sz="1400" dirty="0">
                <a:latin typeface="Garamond" panose="02020404030301010803" pitchFamily="18" charset="0"/>
              </a:rPr>
              <a:t>15.2%</a:t>
            </a:r>
          </a:p>
        </p:txBody>
      </p:sp>
      <p:sp>
        <p:nvSpPr>
          <p:cNvPr id="8" name="TextBox 7"/>
          <p:cNvSpPr txBox="1"/>
          <p:nvPr/>
        </p:nvSpPr>
        <p:spPr>
          <a:xfrm>
            <a:off x="1504164" y="1562021"/>
            <a:ext cx="724125" cy="307777"/>
          </a:xfrm>
          <a:prstGeom prst="rect">
            <a:avLst/>
          </a:prstGeom>
          <a:noFill/>
        </p:spPr>
        <p:txBody>
          <a:bodyPr wrap="square" rtlCol="0">
            <a:spAutoFit/>
          </a:bodyPr>
          <a:lstStyle/>
          <a:p>
            <a:r>
              <a:rPr lang="en-US" sz="1400" dirty="0">
                <a:latin typeface="Garamond" panose="02020404030301010803" pitchFamily="18" charset="0"/>
              </a:rPr>
              <a:t>26.6%</a:t>
            </a:r>
          </a:p>
        </p:txBody>
      </p:sp>
      <p:sp>
        <p:nvSpPr>
          <p:cNvPr id="9" name="TextBox 8"/>
          <p:cNvSpPr txBox="1"/>
          <p:nvPr/>
        </p:nvSpPr>
        <p:spPr>
          <a:xfrm>
            <a:off x="1852242" y="2480819"/>
            <a:ext cx="654984" cy="307777"/>
          </a:xfrm>
          <a:prstGeom prst="rect">
            <a:avLst/>
          </a:prstGeom>
          <a:noFill/>
        </p:spPr>
        <p:txBody>
          <a:bodyPr wrap="square" rtlCol="0">
            <a:spAutoFit/>
          </a:bodyPr>
          <a:lstStyle/>
          <a:p>
            <a:r>
              <a:rPr lang="en-US" sz="1400" dirty="0">
                <a:latin typeface="Garamond" panose="02020404030301010803" pitchFamily="18" charset="0"/>
              </a:rPr>
              <a:t>20.2%</a:t>
            </a:r>
          </a:p>
        </p:txBody>
      </p:sp>
      <p:sp>
        <p:nvSpPr>
          <p:cNvPr id="11" name="TextBox 10"/>
          <p:cNvSpPr txBox="1"/>
          <p:nvPr/>
        </p:nvSpPr>
        <p:spPr>
          <a:xfrm>
            <a:off x="2232028" y="3470851"/>
            <a:ext cx="656078" cy="307777"/>
          </a:xfrm>
          <a:prstGeom prst="rect">
            <a:avLst/>
          </a:prstGeom>
          <a:noFill/>
        </p:spPr>
        <p:txBody>
          <a:bodyPr wrap="square" rtlCol="0">
            <a:spAutoFit/>
          </a:bodyPr>
          <a:lstStyle/>
          <a:p>
            <a:r>
              <a:rPr lang="en-US" sz="1400" dirty="0">
                <a:latin typeface="Garamond" panose="02020404030301010803" pitchFamily="18" charset="0"/>
              </a:rPr>
              <a:t>13.5%</a:t>
            </a:r>
          </a:p>
        </p:txBody>
      </p:sp>
      <p:sp>
        <p:nvSpPr>
          <p:cNvPr id="12" name="TextBox 11"/>
          <p:cNvSpPr txBox="1"/>
          <p:nvPr/>
        </p:nvSpPr>
        <p:spPr>
          <a:xfrm>
            <a:off x="2593273" y="4159583"/>
            <a:ext cx="698044" cy="307777"/>
          </a:xfrm>
          <a:prstGeom prst="rect">
            <a:avLst/>
          </a:prstGeom>
          <a:noFill/>
        </p:spPr>
        <p:txBody>
          <a:bodyPr wrap="square" rtlCol="0">
            <a:spAutoFit/>
          </a:bodyPr>
          <a:lstStyle/>
          <a:p>
            <a:r>
              <a:rPr lang="en-US" sz="1400" dirty="0">
                <a:latin typeface="Garamond" panose="02020404030301010803" pitchFamily="18" charset="0"/>
              </a:rPr>
              <a:t>9.0%</a:t>
            </a:r>
          </a:p>
        </p:txBody>
      </p:sp>
      <p:sp>
        <p:nvSpPr>
          <p:cNvPr id="13" name="TextBox 12"/>
          <p:cNvSpPr txBox="1"/>
          <p:nvPr/>
        </p:nvSpPr>
        <p:spPr>
          <a:xfrm>
            <a:off x="2939694" y="4744882"/>
            <a:ext cx="613294" cy="307777"/>
          </a:xfrm>
          <a:prstGeom prst="rect">
            <a:avLst/>
          </a:prstGeom>
          <a:noFill/>
        </p:spPr>
        <p:txBody>
          <a:bodyPr wrap="square" rtlCol="0">
            <a:spAutoFit/>
          </a:bodyPr>
          <a:lstStyle/>
          <a:p>
            <a:r>
              <a:rPr lang="en-US" sz="1400" dirty="0">
                <a:latin typeface="Garamond" panose="02020404030301010803" pitchFamily="18" charset="0"/>
              </a:rPr>
              <a:t>5.1%</a:t>
            </a:r>
          </a:p>
        </p:txBody>
      </p:sp>
      <p:sp>
        <p:nvSpPr>
          <p:cNvPr id="15" name="Left Brace 14"/>
          <p:cNvSpPr/>
          <p:nvPr/>
        </p:nvSpPr>
        <p:spPr>
          <a:xfrm rot="5400000">
            <a:off x="3875615" y="4251912"/>
            <a:ext cx="578152" cy="1729018"/>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16" name="TextBox 15"/>
          <p:cNvSpPr txBox="1"/>
          <p:nvPr/>
        </p:nvSpPr>
        <p:spPr>
          <a:xfrm>
            <a:off x="3984446" y="4405096"/>
            <a:ext cx="613293" cy="307777"/>
          </a:xfrm>
          <a:prstGeom prst="rect">
            <a:avLst/>
          </a:prstGeom>
          <a:noFill/>
        </p:spPr>
        <p:txBody>
          <a:bodyPr wrap="square" rtlCol="0">
            <a:spAutoFit/>
          </a:bodyPr>
          <a:lstStyle/>
          <a:p>
            <a:r>
              <a:rPr lang="en-US" sz="1400" dirty="0">
                <a:latin typeface="Garamond" panose="02020404030301010803" pitchFamily="18" charset="0"/>
              </a:rPr>
              <a:t>9.0%</a:t>
            </a:r>
          </a:p>
        </p:txBody>
      </p:sp>
      <p:sp>
        <p:nvSpPr>
          <p:cNvPr id="17" name="Left Brace 16"/>
          <p:cNvSpPr/>
          <p:nvPr/>
        </p:nvSpPr>
        <p:spPr>
          <a:xfrm rot="5400000">
            <a:off x="6455892" y="3466419"/>
            <a:ext cx="578152" cy="3300003"/>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4" name="TextBox 3"/>
          <p:cNvSpPr txBox="1"/>
          <p:nvPr/>
        </p:nvSpPr>
        <p:spPr>
          <a:xfrm>
            <a:off x="922091" y="1278035"/>
            <a:ext cx="5459254" cy="323165"/>
          </a:xfrm>
          <a:prstGeom prst="rect">
            <a:avLst/>
          </a:prstGeom>
          <a:solidFill>
            <a:schemeClr val="bg1"/>
          </a:solidFill>
        </p:spPr>
        <p:txBody>
          <a:bodyPr wrap="square" rtlCol="0">
            <a:spAutoFit/>
          </a:bodyPr>
          <a:lstStyle/>
          <a:p>
            <a:endParaRPr lang="en-US" sz="1500" b="1" dirty="0">
              <a:latin typeface="Garamond" panose="02020404030301010803" pitchFamily="18" charset="0"/>
            </a:endParaRPr>
          </a:p>
        </p:txBody>
      </p:sp>
      <p:sp>
        <p:nvSpPr>
          <p:cNvPr id="18" name="TextBox 17"/>
          <p:cNvSpPr txBox="1"/>
          <p:nvPr/>
        </p:nvSpPr>
        <p:spPr>
          <a:xfrm>
            <a:off x="6536987" y="4444810"/>
            <a:ext cx="705051" cy="307777"/>
          </a:xfrm>
          <a:prstGeom prst="rect">
            <a:avLst/>
          </a:prstGeom>
          <a:noFill/>
        </p:spPr>
        <p:txBody>
          <a:bodyPr wrap="square" rtlCol="0">
            <a:spAutoFit/>
          </a:bodyPr>
          <a:lstStyle/>
          <a:p>
            <a:r>
              <a:rPr lang="en-US" sz="1400" dirty="0">
                <a:latin typeface="Garamond" panose="02020404030301010803" pitchFamily="18" charset="0"/>
              </a:rPr>
              <a:t>1.4%</a:t>
            </a:r>
          </a:p>
        </p:txBody>
      </p:sp>
      <p:sp>
        <p:nvSpPr>
          <p:cNvPr id="19" name="TextBox 18"/>
          <p:cNvSpPr txBox="1"/>
          <p:nvPr/>
        </p:nvSpPr>
        <p:spPr>
          <a:xfrm>
            <a:off x="5272391" y="1727496"/>
            <a:ext cx="3385509" cy="830997"/>
          </a:xfrm>
          <a:prstGeom prst="rect">
            <a:avLst/>
          </a:prstGeom>
          <a:solidFill>
            <a:schemeClr val="bg1"/>
          </a:solidFill>
        </p:spPr>
        <p:txBody>
          <a:bodyPr wrap="square" rtlCol="0">
            <a:spAutoFit/>
          </a:bodyPr>
          <a:lstStyle/>
          <a:p>
            <a:r>
              <a:rPr lang="en-US" sz="1600" b="1" dirty="0">
                <a:latin typeface="Garamond" panose="02020404030301010803" pitchFamily="18" charset="0"/>
              </a:rPr>
              <a:t>15.2%</a:t>
            </a:r>
            <a:r>
              <a:rPr lang="en-US" sz="1600" dirty="0">
                <a:latin typeface="Garamond" panose="02020404030301010803" pitchFamily="18" charset="0"/>
              </a:rPr>
              <a:t>:</a:t>
            </a:r>
            <a:r>
              <a:rPr lang="en-US" sz="1600" b="1" dirty="0">
                <a:latin typeface="Garamond" panose="02020404030301010803" pitchFamily="18" charset="0"/>
              </a:rPr>
              <a:t> </a:t>
            </a:r>
            <a:r>
              <a:rPr lang="en-US" sz="1600" dirty="0">
                <a:latin typeface="Garamond" panose="02020404030301010803" pitchFamily="18" charset="0"/>
              </a:rPr>
              <a:t>No recent partners</a:t>
            </a:r>
          </a:p>
          <a:p>
            <a:r>
              <a:rPr lang="en-US" sz="1600" b="1" dirty="0">
                <a:latin typeface="Garamond" panose="02020404030301010803" pitchFamily="18" charset="0"/>
              </a:rPr>
              <a:t>46.8%</a:t>
            </a:r>
            <a:r>
              <a:rPr lang="en-US" sz="1600" dirty="0">
                <a:latin typeface="Garamond" panose="02020404030301010803" pitchFamily="18" charset="0"/>
              </a:rPr>
              <a:t>:</a:t>
            </a:r>
            <a:r>
              <a:rPr lang="en-US" sz="1600" b="1" dirty="0">
                <a:latin typeface="Garamond" panose="02020404030301010803" pitchFamily="18" charset="0"/>
              </a:rPr>
              <a:t> </a:t>
            </a:r>
            <a:r>
              <a:rPr lang="en-US" sz="1600" dirty="0">
                <a:latin typeface="Garamond" panose="02020404030301010803" pitchFamily="18" charset="0"/>
              </a:rPr>
              <a:t>1-2 recent partners</a:t>
            </a:r>
          </a:p>
          <a:p>
            <a:r>
              <a:rPr lang="en-US" sz="1600" b="1" dirty="0">
                <a:latin typeface="Garamond" panose="02020404030301010803" pitchFamily="18" charset="0"/>
              </a:rPr>
              <a:t>27.6%</a:t>
            </a:r>
            <a:r>
              <a:rPr lang="en-US" sz="1600" dirty="0">
                <a:latin typeface="Garamond" panose="02020404030301010803" pitchFamily="18" charset="0"/>
              </a:rPr>
              <a:t>:</a:t>
            </a:r>
            <a:r>
              <a:rPr lang="en-US" sz="1600" b="1" dirty="0">
                <a:latin typeface="Garamond" panose="02020404030301010803" pitchFamily="18" charset="0"/>
              </a:rPr>
              <a:t> </a:t>
            </a:r>
            <a:r>
              <a:rPr lang="en-US" sz="1600" dirty="0">
                <a:latin typeface="Garamond" panose="02020404030301010803" pitchFamily="18" charset="0"/>
              </a:rPr>
              <a:t>3-5 recent partners</a:t>
            </a:r>
          </a:p>
        </p:txBody>
      </p:sp>
      <p:sp>
        <p:nvSpPr>
          <p:cNvPr id="20" name="TextBox 19"/>
          <p:cNvSpPr txBox="1"/>
          <p:nvPr/>
        </p:nvSpPr>
        <p:spPr>
          <a:xfrm>
            <a:off x="5272391" y="2618872"/>
            <a:ext cx="3385509" cy="830997"/>
          </a:xfrm>
          <a:prstGeom prst="rect">
            <a:avLst/>
          </a:prstGeom>
          <a:solidFill>
            <a:schemeClr val="bg1"/>
          </a:solidFill>
        </p:spPr>
        <p:txBody>
          <a:bodyPr wrap="square" rtlCol="0">
            <a:spAutoFit/>
          </a:bodyPr>
          <a:lstStyle/>
          <a:p>
            <a:r>
              <a:rPr lang="en-US" sz="1600" b="1" dirty="0">
                <a:latin typeface="Garamond" panose="02020404030301010803" pitchFamily="18" charset="0"/>
              </a:rPr>
              <a:t>92.3% (92.1 – 92.5) </a:t>
            </a:r>
            <a:r>
              <a:rPr lang="en-US" sz="1600" dirty="0">
                <a:latin typeface="Garamond" panose="02020404030301010803" pitchFamily="18" charset="0"/>
              </a:rPr>
              <a:t>are sexually active in prior 12 months</a:t>
            </a:r>
          </a:p>
          <a:p>
            <a:pPr marL="285750" indent="-285750">
              <a:buFont typeface="Arial" panose="020B0604020202020204" pitchFamily="34" charset="0"/>
              <a:buChar char="•"/>
            </a:pPr>
            <a:r>
              <a:rPr lang="en-US" sz="1600" dirty="0">
                <a:latin typeface="Garamond" panose="02020404030301010803" pitchFamily="18" charset="0"/>
              </a:rPr>
              <a:t>“Lower-risk” denominator</a:t>
            </a:r>
          </a:p>
        </p:txBody>
      </p:sp>
      <p:sp>
        <p:nvSpPr>
          <p:cNvPr id="21" name="TextBox 20"/>
          <p:cNvSpPr txBox="1"/>
          <p:nvPr/>
        </p:nvSpPr>
        <p:spPr>
          <a:xfrm>
            <a:off x="5284514" y="3516092"/>
            <a:ext cx="3385509" cy="830997"/>
          </a:xfrm>
          <a:prstGeom prst="rect">
            <a:avLst/>
          </a:prstGeom>
          <a:solidFill>
            <a:schemeClr val="bg1"/>
          </a:solidFill>
        </p:spPr>
        <p:txBody>
          <a:bodyPr wrap="square" rtlCol="0">
            <a:spAutoFit/>
          </a:bodyPr>
          <a:lstStyle/>
          <a:p>
            <a:r>
              <a:rPr lang="en-US" sz="1600" b="1" dirty="0">
                <a:latin typeface="Garamond" panose="02020404030301010803" pitchFamily="18" charset="0"/>
              </a:rPr>
              <a:t>59.1% (58.5 – 59.6) </a:t>
            </a:r>
            <a:r>
              <a:rPr lang="en-US" sz="1600" dirty="0">
                <a:latin typeface="Garamond" panose="02020404030301010803" pitchFamily="18" charset="0"/>
              </a:rPr>
              <a:t>had &gt; 1 partner in prior 6 months</a:t>
            </a:r>
          </a:p>
          <a:p>
            <a:pPr marL="285750" indent="-285750">
              <a:buFont typeface="Arial" panose="020B0604020202020204" pitchFamily="34" charset="0"/>
              <a:buChar char="•"/>
            </a:pPr>
            <a:r>
              <a:rPr lang="en-US" sz="1600" dirty="0">
                <a:latin typeface="Garamond" panose="02020404030301010803" pitchFamily="18" charset="0"/>
              </a:rPr>
              <a:t>“Higher-risk” denominator</a:t>
            </a:r>
          </a:p>
        </p:txBody>
      </p:sp>
      <p:sp>
        <p:nvSpPr>
          <p:cNvPr id="24" name="TextBox 23">
            <a:extLst>
              <a:ext uri="{FF2B5EF4-FFF2-40B4-BE49-F238E27FC236}">
                <a16:creationId xmlns:a16="http://schemas.microsoft.com/office/drawing/2014/main" id="{256CB2CE-F2C4-4930-931E-6BE27A80D6D4}"/>
              </a:ext>
            </a:extLst>
          </p:cNvPr>
          <p:cNvSpPr txBox="1"/>
          <p:nvPr/>
        </p:nvSpPr>
        <p:spPr>
          <a:xfrm rot="16200000">
            <a:off x="-1858988" y="3622578"/>
            <a:ext cx="4378128" cy="400110"/>
          </a:xfrm>
          <a:prstGeom prst="rect">
            <a:avLst/>
          </a:prstGeom>
          <a:solidFill>
            <a:schemeClr val="bg1"/>
          </a:solidFill>
        </p:spPr>
        <p:txBody>
          <a:bodyPr wrap="square" rtlCol="0">
            <a:spAutoFit/>
          </a:bodyPr>
          <a:lstStyle/>
          <a:p>
            <a:pPr algn="ctr"/>
            <a:r>
              <a:rPr lang="en-US" sz="2000" b="1" dirty="0">
                <a:latin typeface="Garamond" panose="02020404030301010803" pitchFamily="18" charset="0"/>
              </a:rPr>
              <a:t>Number of People</a:t>
            </a:r>
          </a:p>
        </p:txBody>
      </p:sp>
      <p:sp>
        <p:nvSpPr>
          <p:cNvPr id="25" name="TextBox 24">
            <a:extLst>
              <a:ext uri="{FF2B5EF4-FFF2-40B4-BE49-F238E27FC236}">
                <a16:creationId xmlns:a16="http://schemas.microsoft.com/office/drawing/2014/main" id="{E97BA8AE-A3C3-4BB9-981E-EDED922600A3}"/>
              </a:ext>
            </a:extLst>
          </p:cNvPr>
          <p:cNvSpPr txBox="1"/>
          <p:nvPr/>
        </p:nvSpPr>
        <p:spPr>
          <a:xfrm>
            <a:off x="2670124" y="6136432"/>
            <a:ext cx="4378128" cy="400110"/>
          </a:xfrm>
          <a:prstGeom prst="rect">
            <a:avLst/>
          </a:prstGeom>
          <a:solidFill>
            <a:schemeClr val="bg1"/>
          </a:solidFill>
        </p:spPr>
        <p:txBody>
          <a:bodyPr wrap="square" rtlCol="0">
            <a:spAutoFit/>
          </a:bodyPr>
          <a:lstStyle/>
          <a:p>
            <a:pPr algn="ctr"/>
            <a:r>
              <a:rPr lang="en-US" sz="2000" b="1" dirty="0">
                <a:latin typeface="Garamond" panose="02020404030301010803" pitchFamily="18" charset="0"/>
              </a:rPr>
              <a:t>Number of Partners</a:t>
            </a:r>
          </a:p>
        </p:txBody>
      </p:sp>
    </p:spTree>
    <p:extLst>
      <p:ext uri="{BB962C8B-B14F-4D97-AF65-F5344CB8AC3E}">
        <p14:creationId xmlns:p14="http://schemas.microsoft.com/office/powerpoint/2010/main" val="149422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1" grpId="0"/>
      <p:bldP spid="12" grpId="0"/>
      <p:bldP spid="13" grpId="0"/>
      <p:bldP spid="15" grpId="0" animBg="1"/>
      <p:bldP spid="16" grpId="0"/>
      <p:bldP spid="17" grpId="0" animBg="1"/>
      <p:bldP spid="18" grpId="0"/>
      <p:bldP spid="19" grpId="0" animBg="1"/>
      <p:bldP spid="20" grpId="0" animBg="1"/>
      <p:bldP spid="2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b="50016"/>
          <a:stretch/>
        </p:blipFill>
        <p:spPr>
          <a:xfrm>
            <a:off x="452285" y="1343457"/>
            <a:ext cx="8203092" cy="4880361"/>
          </a:xfrm>
        </p:spPr>
      </p:pic>
      <p:sp>
        <p:nvSpPr>
          <p:cNvPr id="2" name="Title 1">
            <a:extLst>
              <a:ext uri="{FF2B5EF4-FFF2-40B4-BE49-F238E27FC236}">
                <a16:creationId xmlns:a16="http://schemas.microsoft.com/office/drawing/2014/main" id="{46E95A45-206E-4C46-AF7B-88FCF84896B4}"/>
              </a:ext>
            </a:extLst>
          </p:cNvPr>
          <p:cNvSpPr>
            <a:spLocks noGrp="1"/>
          </p:cNvSpPr>
          <p:nvPr>
            <p:ph type="title"/>
          </p:nvPr>
        </p:nvSpPr>
        <p:spPr>
          <a:xfrm>
            <a:off x="118287" y="288993"/>
            <a:ext cx="7886700" cy="881186"/>
          </a:xfrm>
        </p:spPr>
        <p:txBody>
          <a:bodyPr>
            <a:noAutofit/>
          </a:bodyPr>
          <a:lstStyle/>
          <a:p>
            <a:r>
              <a:rPr lang="en-US" sz="3200" dirty="0">
                <a:latin typeface="Garamond" panose="02020404030301010803" pitchFamily="18" charset="0"/>
              </a:rPr>
              <a:t>Regular, Frequent Screening Averts Infections</a:t>
            </a:r>
          </a:p>
        </p:txBody>
      </p:sp>
      <p:cxnSp>
        <p:nvCxnSpPr>
          <p:cNvPr id="9" name="Straight Connector 8">
            <a:extLst>
              <a:ext uri="{FF2B5EF4-FFF2-40B4-BE49-F238E27FC236}">
                <a16:creationId xmlns:a16="http://schemas.microsoft.com/office/drawing/2014/main" id="{766D62E9-A46E-4EE4-91DF-CC13AB453DB3}"/>
              </a:ext>
            </a:extLst>
          </p:cNvPr>
          <p:cNvCxnSpPr>
            <a:cxnSpLocks/>
          </p:cNvCxnSpPr>
          <p:nvPr/>
        </p:nvCxnSpPr>
        <p:spPr>
          <a:xfrm>
            <a:off x="1022554" y="2054942"/>
            <a:ext cx="0" cy="3618271"/>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C560E16-5D28-44AE-BA2E-E684BE760E85}"/>
              </a:ext>
            </a:extLst>
          </p:cNvPr>
          <p:cNvSpPr txBox="1"/>
          <p:nvPr/>
        </p:nvSpPr>
        <p:spPr>
          <a:xfrm>
            <a:off x="8157941" y="2817736"/>
            <a:ext cx="715753"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PIA</a:t>
            </a:r>
          </a:p>
        </p:txBody>
      </p:sp>
      <p:sp>
        <p:nvSpPr>
          <p:cNvPr id="16" name="TextBox 15">
            <a:extLst>
              <a:ext uri="{FF2B5EF4-FFF2-40B4-BE49-F238E27FC236}">
                <a16:creationId xmlns:a16="http://schemas.microsoft.com/office/drawing/2014/main" id="{78FCF0D1-273B-4F8E-A188-E852AA291118}"/>
              </a:ext>
            </a:extLst>
          </p:cNvPr>
          <p:cNvSpPr txBox="1"/>
          <p:nvPr/>
        </p:nvSpPr>
        <p:spPr>
          <a:xfrm>
            <a:off x="865376" y="1329422"/>
            <a:ext cx="5936263" cy="707886"/>
          </a:xfrm>
          <a:prstGeom prst="rect">
            <a:avLst/>
          </a:prstGeom>
          <a:solidFill>
            <a:schemeClr val="bg1"/>
          </a:solidFill>
        </p:spPr>
        <p:txBody>
          <a:bodyPr wrap="square" rtlCol="0">
            <a:spAutoFit/>
          </a:bodyPr>
          <a:lstStyle/>
          <a:p>
            <a:endParaRPr lang="en-US" sz="2000" b="1" dirty="0">
              <a:latin typeface="Garamond" panose="02020404030301010803" pitchFamily="18" charset="0"/>
            </a:endParaRPr>
          </a:p>
          <a:p>
            <a:r>
              <a:rPr lang="en-US" sz="2000" b="1" dirty="0">
                <a:latin typeface="Garamond" panose="02020404030301010803" pitchFamily="18" charset="0"/>
              </a:rPr>
              <a:t>Percent of total infections averted (PIA)</a:t>
            </a:r>
          </a:p>
        </p:txBody>
      </p:sp>
      <p:sp>
        <p:nvSpPr>
          <p:cNvPr id="17" name="TextBox 16">
            <a:extLst>
              <a:ext uri="{FF2B5EF4-FFF2-40B4-BE49-F238E27FC236}">
                <a16:creationId xmlns:a16="http://schemas.microsoft.com/office/drawing/2014/main" id="{98CCD214-D12C-40BE-AFAD-111B652E54A6}"/>
              </a:ext>
            </a:extLst>
          </p:cNvPr>
          <p:cNvSpPr txBox="1"/>
          <p:nvPr/>
        </p:nvSpPr>
        <p:spPr>
          <a:xfrm>
            <a:off x="3699951" y="2047987"/>
            <a:ext cx="715753"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NG</a:t>
            </a:r>
          </a:p>
        </p:txBody>
      </p:sp>
      <p:sp>
        <p:nvSpPr>
          <p:cNvPr id="18" name="TextBox 17">
            <a:extLst>
              <a:ext uri="{FF2B5EF4-FFF2-40B4-BE49-F238E27FC236}">
                <a16:creationId xmlns:a16="http://schemas.microsoft.com/office/drawing/2014/main" id="{34997719-266C-42B3-AC4E-DE9AC2C64D6A}"/>
              </a:ext>
            </a:extLst>
          </p:cNvPr>
          <p:cNvSpPr txBox="1"/>
          <p:nvPr/>
        </p:nvSpPr>
        <p:spPr>
          <a:xfrm>
            <a:off x="7265087" y="2038155"/>
            <a:ext cx="715753"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CT</a:t>
            </a:r>
          </a:p>
        </p:txBody>
      </p:sp>
      <p:sp>
        <p:nvSpPr>
          <p:cNvPr id="19" name="TextBox 18">
            <a:extLst>
              <a:ext uri="{FF2B5EF4-FFF2-40B4-BE49-F238E27FC236}">
                <a16:creationId xmlns:a16="http://schemas.microsoft.com/office/drawing/2014/main" id="{A7E3BC39-5B9F-4DBB-A75F-6E743BCA76ED}"/>
              </a:ext>
            </a:extLst>
          </p:cNvPr>
          <p:cNvSpPr txBox="1"/>
          <p:nvPr/>
        </p:nvSpPr>
        <p:spPr>
          <a:xfrm rot="16200000">
            <a:off x="-1878155" y="3583582"/>
            <a:ext cx="4607906"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Lower-Risk Group Screening Coverage</a:t>
            </a:r>
          </a:p>
        </p:txBody>
      </p:sp>
      <p:sp>
        <p:nvSpPr>
          <p:cNvPr id="13" name="TextBox 12">
            <a:extLst>
              <a:ext uri="{FF2B5EF4-FFF2-40B4-BE49-F238E27FC236}">
                <a16:creationId xmlns:a16="http://schemas.microsoft.com/office/drawing/2014/main" id="{3074924D-AAA2-4B33-8AD2-C5BF7D83D35E}"/>
              </a:ext>
            </a:extLst>
          </p:cNvPr>
          <p:cNvSpPr txBox="1"/>
          <p:nvPr/>
        </p:nvSpPr>
        <p:spPr>
          <a:xfrm>
            <a:off x="1089302" y="2091603"/>
            <a:ext cx="1120468" cy="338554"/>
          </a:xfrm>
          <a:prstGeom prst="rect">
            <a:avLst/>
          </a:prstGeom>
          <a:solidFill>
            <a:schemeClr val="bg1"/>
          </a:solidFill>
        </p:spPr>
        <p:txBody>
          <a:bodyPr wrap="square" rtlCol="0">
            <a:spAutoFit/>
          </a:bodyPr>
          <a:lstStyle/>
          <a:p>
            <a:r>
              <a:rPr lang="en-US" sz="1600" dirty="0">
                <a:latin typeface="Garamond" panose="02020404030301010803" pitchFamily="18" charset="0"/>
              </a:rPr>
              <a:t>6 months</a:t>
            </a:r>
          </a:p>
        </p:txBody>
      </p:sp>
      <p:cxnSp>
        <p:nvCxnSpPr>
          <p:cNvPr id="20" name="Straight Connector 19">
            <a:extLst>
              <a:ext uri="{FF2B5EF4-FFF2-40B4-BE49-F238E27FC236}">
                <a16:creationId xmlns:a16="http://schemas.microsoft.com/office/drawing/2014/main" id="{F169D2BA-17BD-4249-BCB6-2FD02A1DCA9E}"/>
              </a:ext>
            </a:extLst>
          </p:cNvPr>
          <p:cNvCxnSpPr>
            <a:cxnSpLocks/>
          </p:cNvCxnSpPr>
          <p:nvPr/>
        </p:nvCxnSpPr>
        <p:spPr>
          <a:xfrm>
            <a:off x="2777616" y="2050027"/>
            <a:ext cx="0" cy="3618271"/>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01BD830-D8D0-4F91-860F-0FF6E053F1DC}"/>
              </a:ext>
            </a:extLst>
          </p:cNvPr>
          <p:cNvSpPr txBox="1"/>
          <p:nvPr/>
        </p:nvSpPr>
        <p:spPr>
          <a:xfrm>
            <a:off x="2867760" y="2576054"/>
            <a:ext cx="1104463" cy="338554"/>
          </a:xfrm>
          <a:prstGeom prst="rect">
            <a:avLst/>
          </a:prstGeom>
          <a:solidFill>
            <a:schemeClr val="bg1"/>
          </a:solidFill>
        </p:spPr>
        <p:txBody>
          <a:bodyPr wrap="square" rtlCol="0">
            <a:spAutoFit/>
          </a:bodyPr>
          <a:lstStyle/>
          <a:p>
            <a:r>
              <a:rPr lang="en-US" sz="1600" dirty="0">
                <a:latin typeface="Garamond" panose="02020404030301010803" pitchFamily="18" charset="0"/>
              </a:rPr>
              <a:t>12 months</a:t>
            </a:r>
          </a:p>
        </p:txBody>
      </p:sp>
      <p:cxnSp>
        <p:nvCxnSpPr>
          <p:cNvPr id="22" name="Straight Connector 21">
            <a:extLst>
              <a:ext uri="{FF2B5EF4-FFF2-40B4-BE49-F238E27FC236}">
                <a16:creationId xmlns:a16="http://schemas.microsoft.com/office/drawing/2014/main" id="{C57BB08B-F771-442E-8C37-F19CBBE88C33}"/>
              </a:ext>
            </a:extLst>
          </p:cNvPr>
          <p:cNvCxnSpPr>
            <a:cxnSpLocks/>
          </p:cNvCxnSpPr>
          <p:nvPr/>
        </p:nvCxnSpPr>
        <p:spPr>
          <a:xfrm>
            <a:off x="4547429" y="2069694"/>
            <a:ext cx="0" cy="3618271"/>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FD091171-569B-4521-B3FB-B2BBA683C4D1}"/>
              </a:ext>
            </a:extLst>
          </p:cNvPr>
          <p:cNvSpPr txBox="1"/>
          <p:nvPr/>
        </p:nvSpPr>
        <p:spPr>
          <a:xfrm>
            <a:off x="4614177" y="2106355"/>
            <a:ext cx="1120468" cy="338554"/>
          </a:xfrm>
          <a:prstGeom prst="rect">
            <a:avLst/>
          </a:prstGeom>
          <a:solidFill>
            <a:schemeClr val="bg1"/>
          </a:solidFill>
        </p:spPr>
        <p:txBody>
          <a:bodyPr wrap="square" rtlCol="0">
            <a:spAutoFit/>
          </a:bodyPr>
          <a:lstStyle/>
          <a:p>
            <a:r>
              <a:rPr lang="en-US" sz="1600" dirty="0">
                <a:latin typeface="Garamond" panose="02020404030301010803" pitchFamily="18" charset="0"/>
              </a:rPr>
              <a:t>6 months</a:t>
            </a:r>
          </a:p>
        </p:txBody>
      </p:sp>
      <p:cxnSp>
        <p:nvCxnSpPr>
          <p:cNvPr id="24" name="Straight Connector 23">
            <a:extLst>
              <a:ext uri="{FF2B5EF4-FFF2-40B4-BE49-F238E27FC236}">
                <a16:creationId xmlns:a16="http://schemas.microsoft.com/office/drawing/2014/main" id="{41F593D7-5003-4FB5-BF12-34EB82308B0F}"/>
              </a:ext>
            </a:extLst>
          </p:cNvPr>
          <p:cNvCxnSpPr>
            <a:cxnSpLocks/>
          </p:cNvCxnSpPr>
          <p:nvPr/>
        </p:nvCxnSpPr>
        <p:spPr>
          <a:xfrm>
            <a:off x="6302491" y="2045115"/>
            <a:ext cx="0" cy="3618271"/>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BC26A8E6-8F4A-4C28-908D-99FD5E6A634B}"/>
              </a:ext>
            </a:extLst>
          </p:cNvPr>
          <p:cNvSpPr txBox="1"/>
          <p:nvPr/>
        </p:nvSpPr>
        <p:spPr>
          <a:xfrm>
            <a:off x="6392635" y="2590806"/>
            <a:ext cx="1104463" cy="338554"/>
          </a:xfrm>
          <a:prstGeom prst="rect">
            <a:avLst/>
          </a:prstGeom>
          <a:solidFill>
            <a:schemeClr val="bg1"/>
          </a:solidFill>
        </p:spPr>
        <p:txBody>
          <a:bodyPr wrap="square" rtlCol="0">
            <a:spAutoFit/>
          </a:bodyPr>
          <a:lstStyle/>
          <a:p>
            <a:r>
              <a:rPr lang="en-US" sz="1600" dirty="0">
                <a:latin typeface="Garamond" panose="02020404030301010803" pitchFamily="18" charset="0"/>
              </a:rPr>
              <a:t>12 months</a:t>
            </a:r>
          </a:p>
        </p:txBody>
      </p:sp>
      <p:sp>
        <p:nvSpPr>
          <p:cNvPr id="14" name="Right Arrow 13"/>
          <p:cNvSpPr/>
          <p:nvPr/>
        </p:nvSpPr>
        <p:spPr>
          <a:xfrm>
            <a:off x="3080225" y="4146276"/>
            <a:ext cx="2947212" cy="12573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Garamond" panose="02020404030301010803" pitchFamily="18" charset="0"/>
              </a:rPr>
              <a:t>Longer interval </a:t>
            </a:r>
            <a:r>
              <a:rPr lang="en-US" dirty="0">
                <a:solidFill>
                  <a:schemeClr val="bg1"/>
                </a:solidFill>
                <a:latin typeface="Garamond" panose="02020404030301010803" pitchFamily="18" charset="0"/>
                <a:sym typeface="Wingdings" panose="05000000000000000000" pitchFamily="2" charset="2"/>
              </a:rPr>
              <a:t> Decreased PIA</a:t>
            </a:r>
            <a:endParaRPr lang="en-US" dirty="0">
              <a:solidFill>
                <a:schemeClr val="bg1"/>
              </a:solidFill>
              <a:latin typeface="Garamond" panose="02020404030301010803" pitchFamily="18" charset="0"/>
            </a:endParaRPr>
          </a:p>
        </p:txBody>
      </p:sp>
      <p:sp>
        <p:nvSpPr>
          <p:cNvPr id="26" name="TextBox 25">
            <a:extLst>
              <a:ext uri="{FF2B5EF4-FFF2-40B4-BE49-F238E27FC236}">
                <a16:creationId xmlns:a16="http://schemas.microsoft.com/office/drawing/2014/main" id="{151BD4B3-A17D-4A0A-83FB-D3F8CF832BD0}"/>
              </a:ext>
            </a:extLst>
          </p:cNvPr>
          <p:cNvSpPr txBox="1"/>
          <p:nvPr/>
        </p:nvSpPr>
        <p:spPr>
          <a:xfrm>
            <a:off x="2405309" y="5951665"/>
            <a:ext cx="4020790"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Length of Screening Interval </a:t>
            </a:r>
          </a:p>
        </p:txBody>
      </p:sp>
    </p:spTree>
    <p:extLst>
      <p:ext uri="{BB962C8B-B14F-4D97-AF65-F5344CB8AC3E}">
        <p14:creationId xmlns:p14="http://schemas.microsoft.com/office/powerpoint/2010/main" val="28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1" grpId="0" animBg="1"/>
      <p:bldP spid="23" grpId="0" animBg="1"/>
      <p:bldP spid="25"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70158"/>
            <a:ext cx="8217638" cy="541352"/>
          </a:xfrm>
        </p:spPr>
        <p:txBody>
          <a:bodyPr>
            <a:normAutofit fontScale="90000"/>
          </a:bodyPr>
          <a:lstStyle/>
          <a:p>
            <a:r>
              <a:rPr lang="en-US" dirty="0">
                <a:latin typeface="Garamond" panose="02020404030301010803" pitchFamily="18" charset="0"/>
              </a:rPr>
              <a:t>Greater Coverage means More Tests</a:t>
            </a:r>
          </a:p>
        </p:txBody>
      </p:sp>
      <p:sp>
        <p:nvSpPr>
          <p:cNvPr id="5" name="TextBox 4"/>
          <p:cNvSpPr txBox="1"/>
          <p:nvPr/>
        </p:nvSpPr>
        <p:spPr>
          <a:xfrm>
            <a:off x="6625268" y="2747433"/>
            <a:ext cx="2469569" cy="1569660"/>
          </a:xfrm>
          <a:prstGeom prst="rect">
            <a:avLst/>
          </a:prstGeom>
          <a:solidFill>
            <a:schemeClr val="bg2"/>
          </a:solidFill>
        </p:spPr>
        <p:txBody>
          <a:bodyPr wrap="square" rtlCol="0">
            <a:spAutoFit/>
          </a:bodyPr>
          <a:lstStyle/>
          <a:p>
            <a:r>
              <a:rPr lang="en-US" sz="1600" b="1" dirty="0">
                <a:latin typeface="Garamond" panose="02020404030301010803" pitchFamily="18" charset="0"/>
              </a:rPr>
              <a:t>Note</a:t>
            </a:r>
            <a:r>
              <a:rPr lang="en-US" sz="1600" dirty="0">
                <a:latin typeface="Garamond" panose="02020404030301010803" pitchFamily="18" charset="0"/>
              </a:rPr>
              <a:t>: A 10% relative increase in sexually active screening is not an equivalent increase in tests to increasing to 10% higher-risk screening coverage</a:t>
            </a:r>
          </a:p>
        </p:txBody>
      </p:sp>
      <p:sp>
        <p:nvSpPr>
          <p:cNvPr id="7" name="TextBox 6"/>
          <p:cNvSpPr txBox="1"/>
          <p:nvPr/>
        </p:nvSpPr>
        <p:spPr>
          <a:xfrm>
            <a:off x="283478" y="5783861"/>
            <a:ext cx="7943174" cy="584775"/>
          </a:xfrm>
          <a:prstGeom prst="rect">
            <a:avLst/>
          </a:prstGeom>
          <a:solidFill>
            <a:schemeClr val="bg2"/>
          </a:solidFill>
        </p:spPr>
        <p:txBody>
          <a:bodyPr wrap="square" rtlCol="0">
            <a:spAutoFit/>
          </a:bodyPr>
          <a:lstStyle/>
          <a:p>
            <a:r>
              <a:rPr lang="en-US" sz="1600" dirty="0">
                <a:latin typeface="Garamond" panose="02020404030301010803" pitchFamily="18" charset="0"/>
              </a:rPr>
              <a:t>Increasing screening coverage among the higher-risk group averts a greater number of infections, but at a cost to efficiency (financial implications)</a:t>
            </a:r>
          </a:p>
        </p:txBody>
      </p:sp>
      <p:graphicFrame>
        <p:nvGraphicFramePr>
          <p:cNvPr id="8" name="Table 7">
            <a:extLst>
              <a:ext uri="{FF2B5EF4-FFF2-40B4-BE49-F238E27FC236}">
                <a16:creationId xmlns:a16="http://schemas.microsoft.com/office/drawing/2014/main" id="{989B914E-04A3-4277-8CEC-264658CBAC02}"/>
              </a:ext>
            </a:extLst>
          </p:cNvPr>
          <p:cNvGraphicFramePr>
            <a:graphicFrameLocks noGrp="1"/>
          </p:cNvGraphicFramePr>
          <p:nvPr>
            <p:extLst>
              <p:ext uri="{D42A27DB-BD31-4B8C-83A1-F6EECF244321}">
                <p14:modId xmlns:p14="http://schemas.microsoft.com/office/powerpoint/2010/main" val="1481986131"/>
              </p:ext>
            </p:extLst>
          </p:nvPr>
        </p:nvGraphicFramePr>
        <p:xfrm>
          <a:off x="274462" y="1528550"/>
          <a:ext cx="6696609" cy="3653048"/>
        </p:xfrm>
        <a:graphic>
          <a:graphicData uri="http://schemas.openxmlformats.org/drawingml/2006/table">
            <a:tbl>
              <a:tblPr>
                <a:tableStyleId>{9D7B26C5-4107-4FEC-AEDC-1716B250A1EF}</a:tableStyleId>
              </a:tblPr>
              <a:tblGrid>
                <a:gridCol w="3532343">
                  <a:extLst>
                    <a:ext uri="{9D8B030D-6E8A-4147-A177-3AD203B41FA5}">
                      <a16:colId xmlns:a16="http://schemas.microsoft.com/office/drawing/2014/main" val="238156706"/>
                    </a:ext>
                  </a:extLst>
                </a:gridCol>
                <a:gridCol w="1582133">
                  <a:extLst>
                    <a:ext uri="{9D8B030D-6E8A-4147-A177-3AD203B41FA5}">
                      <a16:colId xmlns:a16="http://schemas.microsoft.com/office/drawing/2014/main" val="3287887010"/>
                    </a:ext>
                  </a:extLst>
                </a:gridCol>
                <a:gridCol w="1582133">
                  <a:extLst>
                    <a:ext uri="{9D8B030D-6E8A-4147-A177-3AD203B41FA5}">
                      <a16:colId xmlns:a16="http://schemas.microsoft.com/office/drawing/2014/main" val="996411893"/>
                    </a:ext>
                  </a:extLst>
                </a:gridCol>
              </a:tblGrid>
              <a:tr h="494636">
                <a:tc>
                  <a:txBody>
                    <a:bodyPr/>
                    <a:lstStyle/>
                    <a:p>
                      <a:pPr algn="l" fontAlgn="ctr"/>
                      <a:r>
                        <a:rPr lang="en-US" sz="1400" u="none" strike="noStrike" dirty="0">
                          <a:effectLst/>
                          <a:latin typeface="Garamond" panose="02020404030301010803" pitchFamily="18" charset="0"/>
                        </a:rPr>
                        <a:t> </a:t>
                      </a:r>
                      <a:endParaRPr lang="en-US" sz="1400" b="0" i="0" u="none" strike="noStrike" dirty="0">
                        <a:solidFill>
                          <a:srgbClr val="000000"/>
                        </a:solidFill>
                        <a:effectLst/>
                        <a:latin typeface="Garamond" panose="02020404030301010803" pitchFamily="18" charset="0"/>
                      </a:endParaRPr>
                    </a:p>
                  </a:txBody>
                  <a:tcPr marL="7620" marR="7620" marT="7620" marB="0" anchor="ctr">
                    <a:lnB w="12700" cap="flat" cmpd="sng" algn="ctr">
                      <a:solidFill>
                        <a:schemeClr val="tx1"/>
                      </a:solidFill>
                      <a:prstDash val="solid"/>
                      <a:round/>
                      <a:headEnd type="none" w="med" len="med"/>
                      <a:tailEnd type="none" w="med" len="med"/>
                    </a:lnB>
                  </a:tcPr>
                </a:tc>
                <a:tc gridSpan="2">
                  <a:txBody>
                    <a:bodyPr/>
                    <a:lstStyle/>
                    <a:p>
                      <a:pPr algn="ctr"/>
                      <a:r>
                        <a:rPr lang="en-US" dirty="0">
                          <a:latin typeface="Garamond" panose="02020404030301010803" pitchFamily="18" charset="0"/>
                        </a:rPr>
                        <a:t>NG</a:t>
                      </a:r>
                    </a:p>
                  </a:txBody>
                  <a:tcPr>
                    <a:lnB w="12700" cap="flat" cmpd="sng" algn="ctr">
                      <a:solidFill>
                        <a:schemeClr val="tx1"/>
                      </a:solidFill>
                      <a:prstDash val="solid"/>
                      <a:round/>
                      <a:headEnd type="none" w="med" len="med"/>
                      <a:tailEnd type="none" w="med" len="med"/>
                    </a:lnB>
                  </a:tcPr>
                </a:tc>
                <a:tc hMerge="1">
                  <a:txBody>
                    <a:bodyPr/>
                    <a:lstStyle/>
                    <a:p>
                      <a:pPr algn="ctr"/>
                      <a:endParaRPr lang="en-US" dirty="0">
                        <a:latin typeface="Garamond" panose="02020404030301010803" pitchFamily="18" charset="0"/>
                      </a:endParaRP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76921835"/>
                  </a:ext>
                </a:extLst>
              </a:tr>
              <a:tr h="263201">
                <a:tc>
                  <a:txBody>
                    <a:bodyPr/>
                    <a:lstStyle/>
                    <a:p>
                      <a:pPr algn="l" fontAlgn="ctr"/>
                      <a:r>
                        <a:rPr lang="en-US" sz="1400" b="1" u="none" strike="noStrike" dirty="0">
                          <a:effectLst/>
                          <a:latin typeface="Garamond" panose="02020404030301010803" pitchFamily="18" charset="0"/>
                        </a:rPr>
                        <a:t>Model Scenario</a:t>
                      </a:r>
                      <a:endParaRPr lang="en-US" sz="1400" b="1" i="0" u="none" strike="noStrike" dirty="0">
                        <a:solidFill>
                          <a:srgbClr val="000000"/>
                        </a:solidFill>
                        <a:effectLst/>
                        <a:latin typeface="Garamond" panose="02020404030301010803" pitchFamily="18" charset="0"/>
                      </a:endParaRPr>
                    </a:p>
                  </a:txBody>
                  <a:tcPr marL="7620" marR="7620" marT="762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ctr"/>
                      <a:r>
                        <a:rPr lang="en-US" sz="1400" i="1" u="none" strike="noStrike" dirty="0">
                          <a:effectLst/>
                          <a:latin typeface="Garamond" panose="02020404030301010803" pitchFamily="18" charset="0"/>
                        </a:rPr>
                        <a:t>PIA (IQR)</a:t>
                      </a:r>
                      <a:endParaRPr lang="en-US" sz="1400" b="0" i="1" u="none" strike="noStrike" dirty="0">
                        <a:solidFill>
                          <a:srgbClr val="000000"/>
                        </a:solidFill>
                        <a:effectLst/>
                        <a:latin typeface="Garamond" panose="02020404030301010803" pitchFamily="18" charset="0"/>
                      </a:endParaRPr>
                    </a:p>
                  </a:txBody>
                  <a:tcPr marL="7620" marR="7620" marT="762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ctr"/>
                      <a:r>
                        <a:rPr lang="en-US" sz="1400" i="1" u="none" strike="noStrike" dirty="0">
                          <a:effectLst/>
                          <a:latin typeface="Garamond" panose="02020404030301010803" pitchFamily="18" charset="0"/>
                        </a:rPr>
                        <a:t>NNS (IQR)</a:t>
                      </a:r>
                      <a:endParaRPr lang="en-US" sz="1400" b="0" i="1" u="none" strike="noStrike" dirty="0">
                        <a:solidFill>
                          <a:srgbClr val="000000"/>
                        </a:solidFill>
                        <a:effectLst/>
                        <a:latin typeface="Garamond" panose="02020404030301010803" pitchFamily="18" charset="0"/>
                      </a:endParaRPr>
                    </a:p>
                  </a:txBody>
                  <a:tcPr marL="7620" marR="7620" marT="762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3797116"/>
                  </a:ext>
                </a:extLst>
              </a:tr>
              <a:tr h="263201">
                <a:tc>
                  <a:txBody>
                    <a:bodyPr/>
                    <a:lstStyle/>
                    <a:p>
                      <a:pPr algn="l" fontAlgn="ctr"/>
                      <a:r>
                        <a:rPr lang="it-IT" sz="1400" b="1" u="none" strike="noStrike" dirty="0">
                          <a:effectLst/>
                          <a:latin typeface="Garamond" panose="02020404030301010803" pitchFamily="18" charset="0"/>
                        </a:rPr>
                        <a:t>Base Model (Baseline SA Coverage)</a:t>
                      </a:r>
                      <a:endParaRPr lang="it-IT" sz="1400" b="1" i="0" u="none" strike="noStrike" dirty="0">
                        <a:solidFill>
                          <a:srgbClr val="000000"/>
                        </a:solidFill>
                        <a:effectLst/>
                        <a:latin typeface="Garamond" panose="02020404030301010803" pitchFamily="18" charset="0"/>
                      </a:endParaRPr>
                    </a:p>
                  </a:txBody>
                  <a:tcPr marL="7620" marR="7620" marT="7620" marB="0" anchor="ctr">
                    <a:lnT w="12700" cap="flat" cmpd="sng" algn="ctr">
                      <a:solidFill>
                        <a:schemeClr val="tx1"/>
                      </a:solidFill>
                      <a:prstDash val="solid"/>
                      <a:round/>
                      <a:headEnd type="none" w="med" len="med"/>
                      <a:tailEnd type="none" w="med" len="med"/>
                    </a:lnT>
                  </a:tcPr>
                </a:tc>
                <a:tc>
                  <a:txBody>
                    <a:bodyPr/>
                    <a:lstStyle/>
                    <a:p>
                      <a:pPr algn="l" fontAlgn="ctr"/>
                      <a:r>
                        <a:rPr lang="en-US" sz="1400" u="none" strike="noStrike" dirty="0">
                          <a:effectLst/>
                          <a:latin typeface="Garamond" panose="02020404030301010803" pitchFamily="18" charset="0"/>
                        </a:rPr>
                        <a:t>---</a:t>
                      </a:r>
                      <a:endParaRPr lang="en-US" sz="1400" b="0" i="0" u="none" strike="noStrike" dirty="0">
                        <a:solidFill>
                          <a:srgbClr val="000000"/>
                        </a:solidFill>
                        <a:effectLst/>
                        <a:latin typeface="Garamond" panose="02020404030301010803" pitchFamily="18" charset="0"/>
                      </a:endParaRPr>
                    </a:p>
                  </a:txBody>
                  <a:tcPr marL="7620" marR="7620" marT="7620" marB="0" anchor="ctr">
                    <a:lnT w="12700" cap="flat" cmpd="sng" algn="ctr">
                      <a:solidFill>
                        <a:schemeClr val="tx1"/>
                      </a:solidFill>
                      <a:prstDash val="solid"/>
                      <a:round/>
                      <a:headEnd type="none" w="med" len="med"/>
                      <a:tailEnd type="none" w="med" len="med"/>
                    </a:lnT>
                  </a:tcPr>
                </a:tc>
                <a:tc>
                  <a:txBody>
                    <a:bodyPr/>
                    <a:lstStyle/>
                    <a:p>
                      <a:pPr algn="l" fontAlgn="ctr"/>
                      <a:r>
                        <a:rPr lang="en-US" sz="1400" u="none" strike="noStrike" dirty="0">
                          <a:effectLst/>
                          <a:latin typeface="Garamond" panose="02020404030301010803" pitchFamily="18" charset="0"/>
                        </a:rPr>
                        <a:t>---</a:t>
                      </a:r>
                      <a:endParaRPr lang="en-US" sz="1400" b="0" i="0" u="none" strike="noStrike" dirty="0">
                        <a:solidFill>
                          <a:srgbClr val="000000"/>
                        </a:solidFill>
                        <a:effectLst/>
                        <a:latin typeface="Garamond" panose="02020404030301010803" pitchFamily="18" charset="0"/>
                      </a:endParaRPr>
                    </a:p>
                  </a:txBody>
                  <a:tcPr marL="7620" marR="7620" marT="762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455548787"/>
                  </a:ext>
                </a:extLst>
              </a:tr>
              <a:tr h="263201">
                <a:tc>
                  <a:txBody>
                    <a:bodyPr/>
                    <a:lstStyle/>
                    <a:p>
                      <a:pPr algn="l" fontAlgn="ctr"/>
                      <a:r>
                        <a:rPr lang="en-US" sz="1400" b="1" u="none" strike="noStrike" dirty="0">
                          <a:effectLst/>
                          <a:latin typeface="Garamond" panose="02020404030301010803" pitchFamily="18" charset="0"/>
                        </a:rPr>
                        <a:t>SA Screening Coverage (0% HR Coverage)</a:t>
                      </a:r>
                      <a:endParaRPr lang="en-US" sz="1400" b="1"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 </a:t>
                      </a: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 </a:t>
                      </a: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1563325992"/>
                  </a:ext>
                </a:extLst>
              </a:tr>
              <a:tr h="263201">
                <a:tc>
                  <a:txBody>
                    <a:bodyPr/>
                    <a:lstStyle/>
                    <a:p>
                      <a:pPr algn="l" fontAlgn="ctr"/>
                      <a:r>
                        <a:rPr lang="en-US" sz="1400" u="none" strike="noStrike" dirty="0">
                          <a:effectLst/>
                          <a:latin typeface="Garamond" panose="02020404030301010803" pitchFamily="18" charset="0"/>
                        </a:rPr>
                        <a:t>10% increase</a:t>
                      </a:r>
                      <a:endParaRPr lang="en-US" sz="1400" b="0" i="0" u="none" strike="noStrike" dirty="0">
                        <a:solidFill>
                          <a:srgbClr val="000000"/>
                        </a:solidFill>
                        <a:effectLst/>
                        <a:latin typeface="Garamond" panose="02020404030301010803" pitchFamily="18" charset="0"/>
                      </a:endParaRPr>
                    </a:p>
                  </a:txBody>
                  <a:tcPr marL="114300" marR="7620" marT="7620" marB="0" anchor="ctr"/>
                </a:tc>
                <a:tc>
                  <a:txBody>
                    <a:bodyPr/>
                    <a:lstStyle/>
                    <a:p>
                      <a:pPr algn="l" fontAlgn="ctr"/>
                      <a:r>
                        <a:rPr lang="en-US" sz="1400" u="none" strike="noStrike" dirty="0">
                          <a:effectLst/>
                          <a:latin typeface="Garamond" panose="02020404030301010803" pitchFamily="18" charset="0"/>
                        </a:rPr>
                        <a:t>0.1 (-0.5, 0.4)</a:t>
                      </a: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1.3 (-1.4, 3.0)</a:t>
                      </a: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1911804448"/>
                  </a:ext>
                </a:extLst>
              </a:tr>
              <a:tr h="263201">
                <a:tc>
                  <a:txBody>
                    <a:bodyPr/>
                    <a:lstStyle/>
                    <a:p>
                      <a:pPr algn="l" fontAlgn="ctr"/>
                      <a:r>
                        <a:rPr lang="en-US" sz="1400" u="none" strike="noStrike">
                          <a:effectLst/>
                          <a:latin typeface="Garamond" panose="02020404030301010803" pitchFamily="18" charset="0"/>
                        </a:rPr>
                        <a:t>20% increase</a:t>
                      </a:r>
                      <a:endParaRPr lang="en-US" sz="1400" b="0" i="0" u="none" strike="noStrike">
                        <a:solidFill>
                          <a:srgbClr val="000000"/>
                        </a:solidFill>
                        <a:effectLst/>
                        <a:latin typeface="Garamond" panose="02020404030301010803" pitchFamily="18" charset="0"/>
                      </a:endParaRPr>
                    </a:p>
                  </a:txBody>
                  <a:tcPr marL="114300" marR="7620" marT="7620" marB="0" anchor="ctr"/>
                </a:tc>
                <a:tc>
                  <a:txBody>
                    <a:bodyPr/>
                    <a:lstStyle/>
                    <a:p>
                      <a:pPr algn="l" fontAlgn="ctr"/>
                      <a:r>
                        <a:rPr lang="en-US" sz="1400" u="none" strike="noStrike" dirty="0">
                          <a:effectLst/>
                          <a:latin typeface="Garamond" panose="02020404030301010803" pitchFamily="18" charset="0"/>
                        </a:rPr>
                        <a:t>0.2 (-0.5, 0.5)</a:t>
                      </a: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2.0 (-3.6, 4.7)</a:t>
                      </a: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3550195079"/>
                  </a:ext>
                </a:extLst>
              </a:tr>
              <a:tr h="263201">
                <a:tc>
                  <a:txBody>
                    <a:bodyPr/>
                    <a:lstStyle/>
                    <a:p>
                      <a:pPr algn="l" fontAlgn="ctr"/>
                      <a:r>
                        <a:rPr lang="en-US" sz="1400" u="none" strike="noStrike" dirty="0">
                          <a:effectLst/>
                          <a:latin typeface="Garamond" panose="02020404030301010803" pitchFamily="18" charset="0"/>
                        </a:rPr>
                        <a:t>30% increase</a:t>
                      </a:r>
                      <a:endParaRPr lang="en-US" sz="1400" b="0" i="0" u="none" strike="noStrike" dirty="0">
                        <a:solidFill>
                          <a:srgbClr val="000000"/>
                        </a:solidFill>
                        <a:effectLst/>
                        <a:latin typeface="Garamond" panose="02020404030301010803" pitchFamily="18" charset="0"/>
                      </a:endParaRPr>
                    </a:p>
                  </a:txBody>
                  <a:tcPr marL="114300" marR="7620" marT="7620" marB="0" anchor="ctr"/>
                </a:tc>
                <a:tc>
                  <a:txBody>
                    <a:bodyPr/>
                    <a:lstStyle/>
                    <a:p>
                      <a:pPr algn="l" fontAlgn="ctr"/>
                      <a:r>
                        <a:rPr lang="en-US" sz="1400" u="none" strike="noStrike" dirty="0">
                          <a:effectLst/>
                          <a:latin typeface="Garamond" panose="02020404030301010803" pitchFamily="18" charset="0"/>
                        </a:rPr>
                        <a:t>0.2 (-0.3, 0.5)</a:t>
                      </a: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2.7 (-8.1, 6.7)</a:t>
                      </a: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1920551057"/>
                  </a:ext>
                </a:extLst>
              </a:tr>
              <a:tr h="263201">
                <a:tc>
                  <a:txBody>
                    <a:bodyPr/>
                    <a:lstStyle/>
                    <a:p>
                      <a:pPr algn="l" fontAlgn="ctr"/>
                      <a:r>
                        <a:rPr lang="en-US" sz="1400" u="none" strike="noStrike" dirty="0">
                          <a:effectLst/>
                          <a:latin typeface="Garamond" panose="02020404030301010803" pitchFamily="18" charset="0"/>
                        </a:rPr>
                        <a:t>40% increase</a:t>
                      </a:r>
                      <a:endParaRPr lang="en-US" sz="1400" b="0" i="0" u="none" strike="noStrike" dirty="0">
                        <a:solidFill>
                          <a:srgbClr val="000000"/>
                        </a:solidFill>
                        <a:effectLst/>
                        <a:latin typeface="Garamond" panose="02020404030301010803" pitchFamily="18" charset="0"/>
                      </a:endParaRPr>
                    </a:p>
                  </a:txBody>
                  <a:tcPr marL="114300" marR="7620" marT="7620" marB="0" anchor="ctr"/>
                </a:tc>
                <a:tc>
                  <a:txBody>
                    <a:bodyPr/>
                    <a:lstStyle/>
                    <a:p>
                      <a:pPr algn="l" fontAlgn="ctr"/>
                      <a:r>
                        <a:rPr lang="en-US" sz="1400" u="none" strike="noStrike" dirty="0">
                          <a:effectLst/>
                          <a:latin typeface="Garamond" panose="02020404030301010803" pitchFamily="18" charset="0"/>
                        </a:rPr>
                        <a:t>0.3 (-0.1, 0.6)</a:t>
                      </a: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4.8 (-6.8, 10.7)</a:t>
                      </a: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2610005932"/>
                  </a:ext>
                </a:extLst>
              </a:tr>
              <a:tr h="263201">
                <a:tc gridSpan="2">
                  <a:txBody>
                    <a:bodyPr/>
                    <a:lstStyle/>
                    <a:p>
                      <a:pPr algn="l" fontAlgn="ctr"/>
                      <a:r>
                        <a:rPr lang="en-US" sz="1400" b="1" u="none" strike="noStrike" dirty="0">
                          <a:effectLst/>
                          <a:latin typeface="Garamond" panose="02020404030301010803" pitchFamily="18" charset="0"/>
                        </a:rPr>
                        <a:t>HR Screening Coverage (Baseline SA Coverage)</a:t>
                      </a:r>
                      <a:endParaRPr lang="en-US" sz="1400" b="1" i="0" u="none" strike="noStrike" dirty="0">
                        <a:solidFill>
                          <a:srgbClr val="000000"/>
                        </a:solidFill>
                        <a:effectLst/>
                        <a:latin typeface="Garamond" panose="02020404030301010803" pitchFamily="18" charset="0"/>
                      </a:endParaRPr>
                    </a:p>
                  </a:txBody>
                  <a:tcPr marL="7620" marR="7620" marT="7620" marB="0" anchor="ctr"/>
                </a:tc>
                <a:tc hMerge="1">
                  <a:txBody>
                    <a:bodyPr/>
                    <a:lstStyle/>
                    <a:p>
                      <a:pPr algn="l" fontAlgn="ct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2499491789"/>
                  </a:ext>
                </a:extLst>
              </a:tr>
              <a:tr h="263201">
                <a:tc>
                  <a:txBody>
                    <a:bodyPr/>
                    <a:lstStyle/>
                    <a:p>
                      <a:pPr algn="l" fontAlgn="ctr"/>
                      <a:r>
                        <a:rPr lang="en-US" sz="1400" u="none" strike="noStrike" dirty="0">
                          <a:effectLst/>
                          <a:latin typeface="Garamond" panose="02020404030301010803" pitchFamily="18" charset="0"/>
                        </a:rPr>
                        <a:t>10%</a:t>
                      </a:r>
                      <a:endParaRPr lang="en-US" sz="1400" b="0" i="0" u="none" strike="noStrike" dirty="0">
                        <a:solidFill>
                          <a:srgbClr val="000000"/>
                        </a:solidFill>
                        <a:effectLst/>
                        <a:latin typeface="Garamond" panose="02020404030301010803" pitchFamily="18" charset="0"/>
                      </a:endParaRPr>
                    </a:p>
                  </a:txBody>
                  <a:tcPr marL="114300" marR="7620" marT="7620" marB="0" anchor="ctr"/>
                </a:tc>
                <a:tc>
                  <a:txBody>
                    <a:bodyPr/>
                    <a:lstStyle/>
                    <a:p>
                      <a:pPr algn="l" fontAlgn="ctr"/>
                      <a:r>
                        <a:rPr lang="en-US" sz="1400" u="none" strike="noStrike" dirty="0">
                          <a:effectLst/>
                          <a:latin typeface="Garamond" panose="02020404030301010803" pitchFamily="18" charset="0"/>
                        </a:rPr>
                        <a:t>0.6 (0.3, 0.8)</a:t>
                      </a: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13.9 (8.1, 22.9)</a:t>
                      </a: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1191591201"/>
                  </a:ext>
                </a:extLst>
              </a:tr>
              <a:tr h="263201">
                <a:tc>
                  <a:txBody>
                    <a:bodyPr/>
                    <a:lstStyle/>
                    <a:p>
                      <a:pPr algn="l" fontAlgn="ctr"/>
                      <a:r>
                        <a:rPr lang="en-US" sz="1400" u="none" strike="noStrike" dirty="0">
                          <a:effectLst/>
                          <a:latin typeface="Garamond" panose="02020404030301010803" pitchFamily="18" charset="0"/>
                        </a:rPr>
                        <a:t>20%</a:t>
                      </a:r>
                      <a:endParaRPr lang="en-US" sz="1400" b="0" i="0" u="none" strike="noStrike" dirty="0">
                        <a:solidFill>
                          <a:srgbClr val="000000"/>
                        </a:solidFill>
                        <a:effectLst/>
                        <a:latin typeface="Garamond" panose="02020404030301010803" pitchFamily="18" charset="0"/>
                      </a:endParaRPr>
                    </a:p>
                  </a:txBody>
                  <a:tcPr marL="114300" marR="7620" marT="7620" marB="0" anchor="ctr"/>
                </a:tc>
                <a:tc>
                  <a:txBody>
                    <a:bodyPr/>
                    <a:lstStyle/>
                    <a:p>
                      <a:pPr algn="l" fontAlgn="ctr"/>
                      <a:r>
                        <a:rPr lang="en-US" sz="1400" u="none" strike="noStrike" dirty="0">
                          <a:effectLst/>
                          <a:latin typeface="Garamond" panose="02020404030301010803" pitchFamily="18" charset="0"/>
                        </a:rPr>
                        <a:t>0.7 (0.4, 0.8)</a:t>
                      </a: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21.9 (14.0, 43.9)</a:t>
                      </a: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3430473060"/>
                  </a:ext>
                </a:extLst>
              </a:tr>
              <a:tr h="263201">
                <a:tc>
                  <a:txBody>
                    <a:bodyPr/>
                    <a:lstStyle/>
                    <a:p>
                      <a:pPr algn="l" fontAlgn="ctr"/>
                      <a:r>
                        <a:rPr lang="en-US" sz="1400" u="none" strike="noStrike" dirty="0">
                          <a:effectLst/>
                          <a:latin typeface="Garamond" panose="02020404030301010803" pitchFamily="18" charset="0"/>
                        </a:rPr>
                        <a:t>30%</a:t>
                      </a:r>
                      <a:endParaRPr lang="en-US" sz="1400" b="0" i="0" u="none" strike="noStrike" dirty="0">
                        <a:solidFill>
                          <a:srgbClr val="000000"/>
                        </a:solidFill>
                        <a:effectLst/>
                        <a:latin typeface="Garamond" panose="02020404030301010803" pitchFamily="18" charset="0"/>
                      </a:endParaRPr>
                    </a:p>
                  </a:txBody>
                  <a:tcPr marL="114300" marR="7620" marT="7620" marB="0" anchor="ctr"/>
                </a:tc>
                <a:tc>
                  <a:txBody>
                    <a:bodyPr/>
                    <a:lstStyle/>
                    <a:p>
                      <a:pPr algn="l" fontAlgn="ctr"/>
                      <a:r>
                        <a:rPr lang="en-US" sz="1400" u="none" strike="noStrike" dirty="0">
                          <a:effectLst/>
                          <a:latin typeface="Garamond" panose="02020404030301010803" pitchFamily="18" charset="0"/>
                        </a:rPr>
                        <a:t>0.8 (0.6, 0.9)</a:t>
                      </a: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26.1 (16.9, 45.2)</a:t>
                      </a: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3287263901"/>
                  </a:ext>
                </a:extLst>
              </a:tr>
              <a:tr h="263201">
                <a:tc>
                  <a:txBody>
                    <a:bodyPr/>
                    <a:lstStyle/>
                    <a:p>
                      <a:pPr algn="l" fontAlgn="ctr"/>
                      <a:r>
                        <a:rPr lang="en-US" sz="1400" u="none" strike="noStrike" dirty="0">
                          <a:effectLst/>
                          <a:latin typeface="Garamond" panose="02020404030301010803" pitchFamily="18" charset="0"/>
                        </a:rPr>
                        <a:t>40%</a:t>
                      </a:r>
                      <a:endParaRPr lang="en-US" sz="1400" b="0" i="0" u="none" strike="noStrike" dirty="0">
                        <a:solidFill>
                          <a:srgbClr val="000000"/>
                        </a:solidFill>
                        <a:effectLst/>
                        <a:latin typeface="Garamond" panose="02020404030301010803" pitchFamily="18" charset="0"/>
                      </a:endParaRPr>
                    </a:p>
                  </a:txBody>
                  <a:tcPr marL="114300" marR="7620" marT="7620" marB="0" anchor="ctr"/>
                </a:tc>
                <a:tc>
                  <a:txBody>
                    <a:bodyPr/>
                    <a:lstStyle/>
                    <a:p>
                      <a:pPr algn="l" fontAlgn="ctr"/>
                      <a:r>
                        <a:rPr lang="en-US" sz="1400" u="none" strike="noStrike" dirty="0">
                          <a:effectLst/>
                          <a:latin typeface="Garamond" panose="02020404030301010803" pitchFamily="18" charset="0"/>
                        </a:rPr>
                        <a:t>0.8 (0.7, 0.9)</a:t>
                      </a:r>
                      <a:endParaRPr lang="en-US" sz="1400" b="0" i="0" u="none" strike="noStrike" dirty="0">
                        <a:solidFill>
                          <a:srgbClr val="000000"/>
                        </a:solidFill>
                        <a:effectLst/>
                        <a:latin typeface="Garamond" panose="02020404030301010803" pitchFamily="18" charset="0"/>
                      </a:endParaRPr>
                    </a:p>
                  </a:txBody>
                  <a:tcPr marL="7620" marR="7620" marT="7620" marB="0" anchor="ctr"/>
                </a:tc>
                <a:tc>
                  <a:txBody>
                    <a:bodyPr/>
                    <a:lstStyle/>
                    <a:p>
                      <a:pPr algn="l" fontAlgn="ctr"/>
                      <a:r>
                        <a:rPr lang="en-US" sz="1400" u="none" strike="noStrike" dirty="0">
                          <a:effectLst/>
                          <a:latin typeface="Garamond" panose="02020404030301010803" pitchFamily="18" charset="0"/>
                        </a:rPr>
                        <a:t>27.6 (20.1, 48.3)</a:t>
                      </a:r>
                      <a:endParaRPr lang="en-US" sz="1400" b="0" i="0" u="none" strike="noStrike" dirty="0">
                        <a:solidFill>
                          <a:srgbClr val="000000"/>
                        </a:solidFill>
                        <a:effectLst/>
                        <a:latin typeface="Garamond" panose="02020404030301010803" pitchFamily="18" charset="0"/>
                      </a:endParaRPr>
                    </a:p>
                  </a:txBody>
                  <a:tcPr marL="7620" marR="7620" marT="7620" marB="0" anchor="ctr"/>
                </a:tc>
                <a:extLst>
                  <a:ext uri="{0D108BD9-81ED-4DB2-BD59-A6C34878D82A}">
                    <a16:rowId xmlns:a16="http://schemas.microsoft.com/office/drawing/2014/main" val="3143638973"/>
                  </a:ext>
                </a:extLst>
              </a:tr>
            </a:tbl>
          </a:graphicData>
        </a:graphic>
      </p:graphicFrame>
      <p:sp>
        <p:nvSpPr>
          <p:cNvPr id="14" name="Rectangle 13">
            <a:extLst>
              <a:ext uri="{FF2B5EF4-FFF2-40B4-BE49-F238E27FC236}">
                <a16:creationId xmlns:a16="http://schemas.microsoft.com/office/drawing/2014/main" id="{2A2EA496-C106-4DAC-96EF-AE87CF529EA9}"/>
              </a:ext>
            </a:extLst>
          </p:cNvPr>
          <p:cNvSpPr/>
          <p:nvPr/>
        </p:nvSpPr>
        <p:spPr>
          <a:xfrm>
            <a:off x="3675611" y="3576303"/>
            <a:ext cx="1240518" cy="29656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32C2948-717B-4C3B-BB4B-C2EEBEAC9CC8}"/>
              </a:ext>
            </a:extLst>
          </p:cNvPr>
          <p:cNvSpPr/>
          <p:nvPr/>
        </p:nvSpPr>
        <p:spPr>
          <a:xfrm>
            <a:off x="3685235" y="4123328"/>
            <a:ext cx="1240518" cy="26657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6594CCA-D713-4901-83FB-576D7A2D82B4}"/>
              </a:ext>
            </a:extLst>
          </p:cNvPr>
          <p:cNvSpPr/>
          <p:nvPr/>
        </p:nvSpPr>
        <p:spPr>
          <a:xfrm>
            <a:off x="5304093" y="3576303"/>
            <a:ext cx="1240518" cy="29656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FC40809-341F-4B8D-94F0-D855A12FDAD9}"/>
              </a:ext>
            </a:extLst>
          </p:cNvPr>
          <p:cNvSpPr/>
          <p:nvPr/>
        </p:nvSpPr>
        <p:spPr>
          <a:xfrm>
            <a:off x="5313717" y="4123328"/>
            <a:ext cx="1240518" cy="26657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2941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4" grpId="0" animBg="1"/>
      <p:bldP spid="15" grpId="0" animBg="1"/>
      <p:bldP spid="9" grpId="0" animBg="1"/>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90550" y="1419225"/>
            <a:ext cx="8191500" cy="4526683"/>
          </a:xfrm>
        </p:spPr>
      </p:pic>
      <p:sp>
        <p:nvSpPr>
          <p:cNvPr id="2" name="Title 1">
            <a:extLst>
              <a:ext uri="{FF2B5EF4-FFF2-40B4-BE49-F238E27FC236}">
                <a16:creationId xmlns:a16="http://schemas.microsoft.com/office/drawing/2014/main" id="{46E95A45-206E-4C46-AF7B-88FCF84896B4}"/>
              </a:ext>
            </a:extLst>
          </p:cNvPr>
          <p:cNvSpPr>
            <a:spLocks noGrp="1"/>
          </p:cNvSpPr>
          <p:nvPr>
            <p:ph type="title"/>
          </p:nvPr>
        </p:nvSpPr>
        <p:spPr>
          <a:xfrm>
            <a:off x="118287" y="288993"/>
            <a:ext cx="7886700" cy="881186"/>
          </a:xfrm>
        </p:spPr>
        <p:txBody>
          <a:bodyPr>
            <a:noAutofit/>
          </a:bodyPr>
          <a:lstStyle/>
          <a:p>
            <a:r>
              <a:rPr lang="en-US" sz="4000" dirty="0">
                <a:latin typeface="Garamond" panose="02020404030301010803" pitchFamily="18" charset="0"/>
              </a:rPr>
              <a:t>Percent of Infections Averted by Higher-Risk Threshold and Coverage</a:t>
            </a:r>
          </a:p>
        </p:txBody>
      </p:sp>
      <p:sp>
        <p:nvSpPr>
          <p:cNvPr id="11" name="TextBox 10">
            <a:extLst>
              <a:ext uri="{FF2B5EF4-FFF2-40B4-BE49-F238E27FC236}">
                <a16:creationId xmlns:a16="http://schemas.microsoft.com/office/drawing/2014/main" id="{60030F7F-BF9C-494A-9013-B925C61D449A}"/>
              </a:ext>
            </a:extLst>
          </p:cNvPr>
          <p:cNvSpPr txBox="1"/>
          <p:nvPr/>
        </p:nvSpPr>
        <p:spPr>
          <a:xfrm>
            <a:off x="882826" y="1309682"/>
            <a:ext cx="5936263"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Percent of total infections averted (PIA)</a:t>
            </a:r>
          </a:p>
        </p:txBody>
      </p:sp>
      <p:sp>
        <p:nvSpPr>
          <p:cNvPr id="13" name="TextBox 12">
            <a:extLst>
              <a:ext uri="{FF2B5EF4-FFF2-40B4-BE49-F238E27FC236}">
                <a16:creationId xmlns:a16="http://schemas.microsoft.com/office/drawing/2014/main" id="{255EC6DD-0DF7-413F-928D-15A5AF16682D}"/>
              </a:ext>
            </a:extLst>
          </p:cNvPr>
          <p:cNvSpPr txBox="1"/>
          <p:nvPr/>
        </p:nvSpPr>
        <p:spPr>
          <a:xfrm>
            <a:off x="3837603" y="1743184"/>
            <a:ext cx="715753"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NG</a:t>
            </a:r>
          </a:p>
        </p:txBody>
      </p:sp>
      <p:sp>
        <p:nvSpPr>
          <p:cNvPr id="20" name="TextBox 19">
            <a:extLst>
              <a:ext uri="{FF2B5EF4-FFF2-40B4-BE49-F238E27FC236}">
                <a16:creationId xmlns:a16="http://schemas.microsoft.com/office/drawing/2014/main" id="{FC48BA4E-475C-438E-8C92-19A1C882EF5A}"/>
              </a:ext>
            </a:extLst>
          </p:cNvPr>
          <p:cNvSpPr txBox="1"/>
          <p:nvPr/>
        </p:nvSpPr>
        <p:spPr>
          <a:xfrm>
            <a:off x="7373243" y="1743184"/>
            <a:ext cx="715753"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CT</a:t>
            </a:r>
          </a:p>
        </p:txBody>
      </p:sp>
      <p:sp>
        <p:nvSpPr>
          <p:cNvPr id="21" name="TextBox 20">
            <a:extLst>
              <a:ext uri="{FF2B5EF4-FFF2-40B4-BE49-F238E27FC236}">
                <a16:creationId xmlns:a16="http://schemas.microsoft.com/office/drawing/2014/main" id="{7DF4A861-C9D0-4076-87AE-855222154A92}"/>
              </a:ext>
            </a:extLst>
          </p:cNvPr>
          <p:cNvSpPr txBox="1"/>
          <p:nvPr/>
        </p:nvSpPr>
        <p:spPr>
          <a:xfrm rot="16200000">
            <a:off x="-1346933" y="3491604"/>
            <a:ext cx="3912061"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Higher-Risk Partner Threshold</a:t>
            </a:r>
          </a:p>
        </p:txBody>
      </p:sp>
      <p:sp>
        <p:nvSpPr>
          <p:cNvPr id="22" name="TextBox 21">
            <a:extLst>
              <a:ext uri="{FF2B5EF4-FFF2-40B4-BE49-F238E27FC236}">
                <a16:creationId xmlns:a16="http://schemas.microsoft.com/office/drawing/2014/main" id="{42C221C7-4A8C-4B1A-B20E-CA1D66C06AA9}"/>
              </a:ext>
            </a:extLst>
          </p:cNvPr>
          <p:cNvSpPr txBox="1"/>
          <p:nvPr/>
        </p:nvSpPr>
        <p:spPr>
          <a:xfrm>
            <a:off x="2428649" y="5786108"/>
            <a:ext cx="4020790"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Higher-Risk Screening Coverage</a:t>
            </a:r>
          </a:p>
        </p:txBody>
      </p:sp>
      <p:sp>
        <p:nvSpPr>
          <p:cNvPr id="15" name="TextBox 14">
            <a:extLst>
              <a:ext uri="{FF2B5EF4-FFF2-40B4-BE49-F238E27FC236}">
                <a16:creationId xmlns:a16="http://schemas.microsoft.com/office/drawing/2014/main" id="{D727E2FB-ED97-4D55-98CB-02114B80A5BB}"/>
              </a:ext>
            </a:extLst>
          </p:cNvPr>
          <p:cNvSpPr txBox="1"/>
          <p:nvPr/>
        </p:nvSpPr>
        <p:spPr>
          <a:xfrm>
            <a:off x="8157941" y="3004544"/>
            <a:ext cx="715753" cy="400110"/>
          </a:xfrm>
          <a:prstGeom prst="rect">
            <a:avLst/>
          </a:prstGeom>
          <a:solidFill>
            <a:schemeClr val="bg1"/>
          </a:solidFill>
        </p:spPr>
        <p:txBody>
          <a:bodyPr wrap="square" rtlCol="0">
            <a:spAutoFit/>
          </a:bodyPr>
          <a:lstStyle/>
          <a:p>
            <a:r>
              <a:rPr lang="en-US" sz="2000" b="1" dirty="0">
                <a:latin typeface="Garamond" panose="02020404030301010803" pitchFamily="18" charset="0"/>
              </a:rPr>
              <a:t>PIA</a:t>
            </a:r>
          </a:p>
        </p:txBody>
      </p:sp>
      <p:cxnSp>
        <p:nvCxnSpPr>
          <p:cNvPr id="19" name="Straight Connector 18">
            <a:extLst>
              <a:ext uri="{FF2B5EF4-FFF2-40B4-BE49-F238E27FC236}">
                <a16:creationId xmlns:a16="http://schemas.microsoft.com/office/drawing/2014/main" id="{720DFCF5-E5FA-410F-8B6F-8B05893373ED}"/>
              </a:ext>
            </a:extLst>
          </p:cNvPr>
          <p:cNvCxnSpPr>
            <a:cxnSpLocks/>
          </p:cNvCxnSpPr>
          <p:nvPr/>
        </p:nvCxnSpPr>
        <p:spPr>
          <a:xfrm flipH="1">
            <a:off x="1033793" y="5074674"/>
            <a:ext cx="351956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30B867D-418D-4FD2-A342-AE474AD8D0BF}"/>
              </a:ext>
            </a:extLst>
          </p:cNvPr>
          <p:cNvSpPr txBox="1"/>
          <p:nvPr/>
        </p:nvSpPr>
        <p:spPr>
          <a:xfrm>
            <a:off x="1189913" y="5197412"/>
            <a:ext cx="3289579" cy="338554"/>
          </a:xfrm>
          <a:prstGeom prst="rect">
            <a:avLst/>
          </a:prstGeom>
          <a:solidFill>
            <a:schemeClr val="bg1"/>
          </a:solidFill>
        </p:spPr>
        <p:txBody>
          <a:bodyPr wrap="square" rtlCol="0">
            <a:spAutoFit/>
          </a:bodyPr>
          <a:lstStyle/>
          <a:p>
            <a:r>
              <a:rPr lang="en-US" sz="1600" dirty="0">
                <a:latin typeface="Garamond" panose="02020404030301010803" pitchFamily="18" charset="0"/>
              </a:rPr>
              <a:t>More than 2 partners in prior 6 months</a:t>
            </a:r>
          </a:p>
        </p:txBody>
      </p:sp>
      <p:cxnSp>
        <p:nvCxnSpPr>
          <p:cNvPr id="24" name="Straight Connector 23">
            <a:extLst>
              <a:ext uri="{FF2B5EF4-FFF2-40B4-BE49-F238E27FC236}">
                <a16:creationId xmlns:a16="http://schemas.microsoft.com/office/drawing/2014/main" id="{10826E64-7B7E-4FFB-854F-ACF32D82B7D8}"/>
              </a:ext>
            </a:extLst>
          </p:cNvPr>
          <p:cNvCxnSpPr>
            <a:cxnSpLocks/>
          </p:cNvCxnSpPr>
          <p:nvPr/>
        </p:nvCxnSpPr>
        <p:spPr>
          <a:xfrm flipH="1">
            <a:off x="1033792" y="2683489"/>
            <a:ext cx="351956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21C106A-0C29-4D20-8DC8-ED4F317FF151}"/>
              </a:ext>
            </a:extLst>
          </p:cNvPr>
          <p:cNvSpPr txBox="1"/>
          <p:nvPr/>
        </p:nvSpPr>
        <p:spPr>
          <a:xfrm>
            <a:off x="1189912" y="2222198"/>
            <a:ext cx="3289579" cy="338554"/>
          </a:xfrm>
          <a:prstGeom prst="rect">
            <a:avLst/>
          </a:prstGeom>
          <a:solidFill>
            <a:schemeClr val="bg1"/>
          </a:solidFill>
        </p:spPr>
        <p:txBody>
          <a:bodyPr wrap="square" rtlCol="0">
            <a:spAutoFit/>
          </a:bodyPr>
          <a:lstStyle/>
          <a:p>
            <a:r>
              <a:rPr lang="en-US" sz="1600" dirty="0">
                <a:latin typeface="Garamond" panose="02020404030301010803" pitchFamily="18" charset="0"/>
              </a:rPr>
              <a:t>More than 8 partners in prior 6 months</a:t>
            </a:r>
          </a:p>
        </p:txBody>
      </p:sp>
      <p:cxnSp>
        <p:nvCxnSpPr>
          <p:cNvPr id="26" name="Straight Connector 25">
            <a:extLst>
              <a:ext uri="{FF2B5EF4-FFF2-40B4-BE49-F238E27FC236}">
                <a16:creationId xmlns:a16="http://schemas.microsoft.com/office/drawing/2014/main" id="{44846798-BFD4-4200-A811-105F8C0C3FF0}"/>
              </a:ext>
            </a:extLst>
          </p:cNvPr>
          <p:cNvCxnSpPr>
            <a:cxnSpLocks/>
          </p:cNvCxnSpPr>
          <p:nvPr/>
        </p:nvCxnSpPr>
        <p:spPr>
          <a:xfrm>
            <a:off x="5098040" y="1753016"/>
            <a:ext cx="0" cy="390450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A367ADA-91EA-4E0A-9225-A06FA324DC29}"/>
              </a:ext>
            </a:extLst>
          </p:cNvPr>
          <p:cNvSpPr txBox="1"/>
          <p:nvPr/>
        </p:nvSpPr>
        <p:spPr>
          <a:xfrm>
            <a:off x="5196964" y="1851547"/>
            <a:ext cx="567418" cy="338554"/>
          </a:xfrm>
          <a:prstGeom prst="rect">
            <a:avLst/>
          </a:prstGeom>
          <a:solidFill>
            <a:schemeClr val="bg1"/>
          </a:solidFill>
        </p:spPr>
        <p:txBody>
          <a:bodyPr wrap="square" rtlCol="0">
            <a:spAutoFit/>
          </a:bodyPr>
          <a:lstStyle/>
          <a:p>
            <a:r>
              <a:rPr lang="en-US" sz="1600" dirty="0">
                <a:latin typeface="Garamond" panose="02020404030301010803" pitchFamily="18" charset="0"/>
              </a:rPr>
              <a:t>15%</a:t>
            </a:r>
          </a:p>
        </p:txBody>
      </p:sp>
      <p:sp>
        <p:nvSpPr>
          <p:cNvPr id="12" name="Up Arrow 11"/>
          <p:cNvSpPr/>
          <p:nvPr/>
        </p:nvSpPr>
        <p:spPr>
          <a:xfrm>
            <a:off x="1877961" y="2683489"/>
            <a:ext cx="2227915" cy="233839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Higher threshold</a:t>
            </a:r>
            <a:r>
              <a:rPr lang="en-US" dirty="0">
                <a:latin typeface="Garamond" panose="02020404030301010803" pitchFamily="18" charset="0"/>
                <a:sym typeface="Wingdings" panose="05000000000000000000" pitchFamily="2" charset="2"/>
              </a:rPr>
              <a:t> smaller group </a:t>
            </a:r>
          </a:p>
          <a:p>
            <a:pPr algn="ctr"/>
            <a:r>
              <a:rPr lang="en-US" dirty="0">
                <a:latin typeface="Garamond" panose="02020404030301010803" pitchFamily="18" charset="0"/>
              </a:rPr>
              <a:t>reduced PIA</a:t>
            </a:r>
          </a:p>
        </p:txBody>
      </p:sp>
      <p:cxnSp>
        <p:nvCxnSpPr>
          <p:cNvPr id="28" name="Straight Connector 27">
            <a:extLst>
              <a:ext uri="{FF2B5EF4-FFF2-40B4-BE49-F238E27FC236}">
                <a16:creationId xmlns:a16="http://schemas.microsoft.com/office/drawing/2014/main" id="{41A2F6E1-B20A-4588-8928-C29E94B9969E}"/>
              </a:ext>
            </a:extLst>
          </p:cNvPr>
          <p:cNvCxnSpPr>
            <a:cxnSpLocks/>
          </p:cNvCxnSpPr>
          <p:nvPr/>
        </p:nvCxnSpPr>
        <p:spPr>
          <a:xfrm>
            <a:off x="6706902" y="1776665"/>
            <a:ext cx="0" cy="390450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17429EE7-78D6-4AA8-AAED-98709570E047}"/>
              </a:ext>
            </a:extLst>
          </p:cNvPr>
          <p:cNvSpPr txBox="1"/>
          <p:nvPr/>
        </p:nvSpPr>
        <p:spPr>
          <a:xfrm>
            <a:off x="6784073" y="2344789"/>
            <a:ext cx="567418" cy="338554"/>
          </a:xfrm>
          <a:prstGeom prst="rect">
            <a:avLst/>
          </a:prstGeom>
          <a:solidFill>
            <a:schemeClr val="bg1"/>
          </a:solidFill>
        </p:spPr>
        <p:txBody>
          <a:bodyPr wrap="square" rtlCol="0">
            <a:spAutoFit/>
          </a:bodyPr>
          <a:lstStyle/>
          <a:p>
            <a:r>
              <a:rPr lang="en-US" sz="1600" dirty="0">
                <a:latin typeface="Garamond" panose="02020404030301010803" pitchFamily="18" charset="0"/>
              </a:rPr>
              <a:t>60%</a:t>
            </a:r>
          </a:p>
        </p:txBody>
      </p:sp>
      <p:sp>
        <p:nvSpPr>
          <p:cNvPr id="18" name="Right Arrow 17"/>
          <p:cNvSpPr/>
          <p:nvPr/>
        </p:nvSpPr>
        <p:spPr>
          <a:xfrm>
            <a:off x="4715408" y="3974100"/>
            <a:ext cx="3289579" cy="1474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Garamond" panose="02020404030301010803" pitchFamily="18" charset="0"/>
              </a:rPr>
              <a:t>Increased coverage </a:t>
            </a:r>
            <a:r>
              <a:rPr lang="en-US" dirty="0">
                <a:solidFill>
                  <a:schemeClr val="bg1"/>
                </a:solidFill>
                <a:latin typeface="Garamond" panose="02020404030301010803" pitchFamily="18" charset="0"/>
                <a:sym typeface="Wingdings" panose="05000000000000000000" pitchFamily="2" charset="2"/>
              </a:rPr>
              <a:t> larger group  Increased PIA</a:t>
            </a:r>
            <a:endParaRPr lang="en-US" dirty="0">
              <a:solidFill>
                <a:schemeClr val="bg1"/>
              </a:solidFill>
              <a:latin typeface="Garamond" panose="02020404030301010803" pitchFamily="18" charset="0"/>
            </a:endParaRPr>
          </a:p>
        </p:txBody>
      </p:sp>
      <p:sp>
        <p:nvSpPr>
          <p:cNvPr id="30" name="TextBox 29">
            <a:extLst>
              <a:ext uri="{FF2B5EF4-FFF2-40B4-BE49-F238E27FC236}">
                <a16:creationId xmlns:a16="http://schemas.microsoft.com/office/drawing/2014/main" id="{7F1FBB19-7F5B-4E06-AACF-957B206889BB}"/>
              </a:ext>
            </a:extLst>
          </p:cNvPr>
          <p:cNvSpPr txBox="1"/>
          <p:nvPr/>
        </p:nvSpPr>
        <p:spPr>
          <a:xfrm>
            <a:off x="213577" y="6126636"/>
            <a:ext cx="5242248" cy="338554"/>
          </a:xfrm>
          <a:prstGeom prst="rect">
            <a:avLst/>
          </a:prstGeom>
          <a:solidFill>
            <a:schemeClr val="bg2"/>
          </a:solidFill>
        </p:spPr>
        <p:txBody>
          <a:bodyPr wrap="square" rtlCol="0">
            <a:spAutoFit/>
          </a:bodyPr>
          <a:lstStyle/>
          <a:p>
            <a:pPr algn="ctr"/>
            <a:r>
              <a:rPr lang="en-US" sz="1600" dirty="0">
                <a:latin typeface="Garamond" panose="02020404030301010803" pitchFamily="18" charset="0"/>
              </a:rPr>
              <a:t>Size of the higher-risk group drives the population-level impact</a:t>
            </a:r>
          </a:p>
        </p:txBody>
      </p:sp>
    </p:spTree>
    <p:extLst>
      <p:ext uri="{BB962C8B-B14F-4D97-AF65-F5344CB8AC3E}">
        <p14:creationId xmlns:p14="http://schemas.microsoft.com/office/powerpoint/2010/main" val="923842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5" grpId="0" animBg="1"/>
      <p:bldP spid="27" grpId="0" animBg="1"/>
      <p:bldP spid="12" grpId="0" animBg="1"/>
      <p:bldP spid="29" grpId="0" animBg="1"/>
      <p:bldP spid="18" grpId="0" animBg="1"/>
      <p:bldP spid="3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aramond" panose="02020404030301010803" pitchFamily="18" charset="0"/>
              </a:rPr>
              <a:t>Findings</a:t>
            </a:r>
          </a:p>
        </p:txBody>
      </p:sp>
      <p:sp>
        <p:nvSpPr>
          <p:cNvPr id="3" name="Content Placeholder 2"/>
          <p:cNvSpPr>
            <a:spLocks noGrp="1"/>
          </p:cNvSpPr>
          <p:nvPr>
            <p:ph idx="1"/>
          </p:nvPr>
        </p:nvSpPr>
        <p:spPr/>
        <p:txBody>
          <a:bodyPr>
            <a:normAutofit/>
          </a:bodyPr>
          <a:lstStyle/>
          <a:p>
            <a:r>
              <a:rPr lang="en-US" dirty="0">
                <a:solidFill>
                  <a:schemeClr val="tx1"/>
                </a:solidFill>
                <a:latin typeface="Garamond" panose="02020404030301010803" pitchFamily="18" charset="0"/>
              </a:rPr>
              <a:t>Adherence to screening recommendations can avert infections</a:t>
            </a:r>
          </a:p>
          <a:p>
            <a:pPr lvl="2"/>
            <a:r>
              <a:rPr lang="en-US" sz="2400" dirty="0">
                <a:solidFill>
                  <a:schemeClr val="tx1"/>
                </a:solidFill>
                <a:latin typeface="Garamond" panose="02020404030301010803" pitchFamily="18" charset="0"/>
              </a:rPr>
              <a:t>With follow-up, fewer cumulative infections and treatments</a:t>
            </a:r>
          </a:p>
          <a:p>
            <a:r>
              <a:rPr lang="en-US" dirty="0">
                <a:solidFill>
                  <a:schemeClr val="tx1"/>
                </a:solidFill>
                <a:latin typeface="Garamond" panose="02020404030301010803" pitchFamily="18" charset="0"/>
              </a:rPr>
              <a:t>Targeted screening can be a useful strategy</a:t>
            </a:r>
          </a:p>
          <a:p>
            <a:pPr lvl="2"/>
            <a:r>
              <a:rPr lang="en-US" sz="2400" dirty="0">
                <a:solidFill>
                  <a:schemeClr val="tx1"/>
                </a:solidFill>
                <a:latin typeface="Garamond" panose="02020404030301010803" pitchFamily="18" charset="0"/>
              </a:rPr>
              <a:t>Size of “higher-risk” group is a key driver</a:t>
            </a:r>
          </a:p>
          <a:p>
            <a:pPr lvl="2"/>
            <a:r>
              <a:rPr lang="en-US" sz="2400" dirty="0">
                <a:solidFill>
                  <a:schemeClr val="tx1"/>
                </a:solidFill>
                <a:latin typeface="Garamond" panose="02020404030301010803" pitchFamily="18" charset="0"/>
              </a:rPr>
              <a:t>Important to also address STIs in a lower-risk population</a:t>
            </a:r>
          </a:p>
          <a:p>
            <a:r>
              <a:rPr lang="en-US" dirty="0">
                <a:solidFill>
                  <a:schemeClr val="tx1"/>
                </a:solidFill>
                <a:latin typeface="Garamond" panose="02020404030301010803" pitchFamily="18" charset="0"/>
              </a:rPr>
              <a:t>Limitations</a:t>
            </a:r>
          </a:p>
          <a:p>
            <a:pPr lvl="2"/>
            <a:r>
              <a:rPr lang="en-US" sz="2400" dirty="0">
                <a:solidFill>
                  <a:schemeClr val="tx1"/>
                </a:solidFill>
                <a:latin typeface="Garamond" panose="02020404030301010803" pitchFamily="18" charset="0"/>
              </a:rPr>
              <a:t>Model assumptions</a:t>
            </a:r>
          </a:p>
          <a:p>
            <a:pPr lvl="3"/>
            <a:r>
              <a:rPr lang="en-US" sz="2200" dirty="0">
                <a:solidFill>
                  <a:schemeClr val="tx1"/>
                </a:solidFill>
                <a:latin typeface="Garamond" panose="02020404030301010803" pitchFamily="18" charset="0"/>
              </a:rPr>
              <a:t>Network structure, epidemiology, behavioral data</a:t>
            </a:r>
          </a:p>
          <a:p>
            <a:pPr lvl="2"/>
            <a:r>
              <a:rPr lang="en-US" sz="2400" dirty="0">
                <a:solidFill>
                  <a:schemeClr val="tx1"/>
                </a:solidFill>
                <a:latin typeface="Garamond" panose="02020404030301010803" pitchFamily="18" charset="0"/>
              </a:rPr>
              <a:t>Ongoing work to include syphilis</a:t>
            </a:r>
          </a:p>
        </p:txBody>
      </p:sp>
    </p:spTree>
    <p:extLst>
      <p:ext uri="{BB962C8B-B14F-4D97-AF65-F5344CB8AC3E}">
        <p14:creationId xmlns:p14="http://schemas.microsoft.com/office/powerpoint/2010/main" val="3492293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Garamond" panose="02020404030301010803" pitchFamily="18" charset="0"/>
              </a:rPr>
              <a:t>Further STD Model Applications</a:t>
            </a:r>
          </a:p>
        </p:txBody>
      </p:sp>
      <p:sp>
        <p:nvSpPr>
          <p:cNvPr id="3" name="Content Placeholder 2"/>
          <p:cNvSpPr>
            <a:spLocks noGrp="1"/>
          </p:cNvSpPr>
          <p:nvPr>
            <p:ph idx="1"/>
          </p:nvPr>
        </p:nvSpPr>
        <p:spPr/>
        <p:txBody>
          <a:bodyPr>
            <a:normAutofit/>
          </a:bodyPr>
          <a:lstStyle/>
          <a:p>
            <a:r>
              <a:rPr lang="en-US" dirty="0">
                <a:latin typeface="Garamond" panose="02020404030301010803" pitchFamily="18" charset="0"/>
              </a:rPr>
              <a:t>Population attributable fraction (PAF) of STIs on HIV </a:t>
            </a:r>
          </a:p>
          <a:p>
            <a:pPr lvl="1"/>
            <a:r>
              <a:rPr lang="en-US" dirty="0">
                <a:latin typeface="Garamond" panose="02020404030301010803" pitchFamily="18" charset="0"/>
              </a:rPr>
              <a:t>Jeb Jones Late-Breaker (4F3)</a:t>
            </a:r>
          </a:p>
          <a:p>
            <a:r>
              <a:rPr lang="en-US" dirty="0">
                <a:latin typeface="Garamond" panose="02020404030301010803" pitchFamily="18" charset="0"/>
              </a:rPr>
              <a:t>Different risk categorizations for STI screening</a:t>
            </a:r>
          </a:p>
          <a:p>
            <a:r>
              <a:rPr lang="en-US" dirty="0">
                <a:latin typeface="Garamond" panose="02020404030301010803" pitchFamily="18" charset="0"/>
              </a:rPr>
              <a:t>Network- and partner-based targeting strategies</a:t>
            </a:r>
          </a:p>
          <a:p>
            <a:r>
              <a:rPr lang="en-US" dirty="0">
                <a:latin typeface="Garamond" panose="02020404030301010803" pitchFamily="18" charset="0"/>
              </a:rPr>
              <a:t>Exploring antimicrobial resistance (AMR)</a:t>
            </a:r>
          </a:p>
          <a:p>
            <a:r>
              <a:rPr lang="en-US" dirty="0">
                <a:latin typeface="Garamond" panose="02020404030301010803" pitchFamily="18" charset="0"/>
              </a:rPr>
              <a:t>Cost-effectiveness and resource allocation</a:t>
            </a:r>
          </a:p>
          <a:p>
            <a:pPr lvl="1"/>
            <a:r>
              <a:rPr lang="en-US" dirty="0">
                <a:latin typeface="Garamond" panose="02020404030301010803" pitchFamily="18" charset="0"/>
              </a:rPr>
              <a:t>Number needed to screen</a:t>
            </a:r>
          </a:p>
          <a:p>
            <a:pPr lvl="1"/>
            <a:r>
              <a:rPr lang="en-US" dirty="0">
                <a:latin typeface="Garamond" panose="02020404030301010803" pitchFamily="18" charset="0"/>
              </a:rPr>
              <a:t>Optimized recommendations</a:t>
            </a:r>
          </a:p>
          <a:p>
            <a:pPr lvl="1"/>
            <a:endParaRPr lang="en-US" dirty="0">
              <a:latin typeface="Garamond" panose="02020404030301010803" pitchFamily="18" charset="0"/>
            </a:endParaRPr>
          </a:p>
        </p:txBody>
      </p:sp>
    </p:spTree>
    <p:extLst>
      <p:ext uri="{BB962C8B-B14F-4D97-AF65-F5344CB8AC3E}">
        <p14:creationId xmlns:p14="http://schemas.microsoft.com/office/powerpoint/2010/main" val="1733862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aramond" panose="02020404030301010803" pitchFamily="18" charset="0"/>
              </a:rPr>
              <a:t>Acknowledgements</a:t>
            </a:r>
          </a:p>
        </p:txBody>
      </p:sp>
      <p:sp>
        <p:nvSpPr>
          <p:cNvPr id="3" name="Content Placeholder 2"/>
          <p:cNvSpPr>
            <a:spLocks noGrp="1"/>
          </p:cNvSpPr>
          <p:nvPr>
            <p:ph sz="half" idx="1"/>
          </p:nvPr>
        </p:nvSpPr>
        <p:spPr/>
        <p:txBody>
          <a:bodyPr>
            <a:normAutofit/>
          </a:bodyPr>
          <a:lstStyle/>
          <a:p>
            <a:r>
              <a:rPr lang="en-US" b="1" dirty="0">
                <a:latin typeface="Garamond" panose="02020404030301010803" pitchFamily="18" charset="0"/>
              </a:rPr>
              <a:t>CAMP Public Health Advisory Group</a:t>
            </a:r>
          </a:p>
          <a:p>
            <a:r>
              <a:rPr lang="en-US" b="1" dirty="0">
                <a:latin typeface="Garamond" panose="02020404030301010803" pitchFamily="18" charset="0"/>
              </a:rPr>
              <a:t>Emory</a:t>
            </a:r>
          </a:p>
          <a:p>
            <a:pPr lvl="1"/>
            <a:r>
              <a:rPr lang="en-US" dirty="0">
                <a:latin typeface="Garamond" panose="02020404030301010803" pitchFamily="18" charset="0"/>
              </a:rPr>
              <a:t>Samuel Jenness</a:t>
            </a:r>
          </a:p>
          <a:p>
            <a:pPr lvl="1"/>
            <a:r>
              <a:rPr lang="en-US" dirty="0">
                <a:latin typeface="Garamond" panose="02020404030301010803" pitchFamily="18" charset="0"/>
              </a:rPr>
              <a:t>Jeb Jones</a:t>
            </a:r>
          </a:p>
          <a:p>
            <a:pPr lvl="1"/>
            <a:r>
              <a:rPr lang="en-US" dirty="0">
                <a:latin typeface="Garamond" panose="02020404030301010803" pitchFamily="18" charset="0"/>
              </a:rPr>
              <a:t>Monica Trigg</a:t>
            </a:r>
          </a:p>
          <a:p>
            <a:pPr lvl="1"/>
            <a:r>
              <a:rPr lang="en-US" dirty="0">
                <a:latin typeface="Garamond" panose="02020404030301010803" pitchFamily="18" charset="0"/>
              </a:rPr>
              <a:t>Taylor Wimbly</a:t>
            </a:r>
          </a:p>
          <a:p>
            <a:pPr lvl="1"/>
            <a:r>
              <a:rPr lang="en-US" dirty="0">
                <a:latin typeface="Garamond" panose="02020404030301010803" pitchFamily="18" charset="0"/>
              </a:rPr>
              <a:t>Emeli Anderson</a:t>
            </a:r>
          </a:p>
          <a:p>
            <a:pPr lvl="1"/>
            <a:r>
              <a:rPr lang="en-US" dirty="0">
                <a:latin typeface="Garamond" panose="02020404030301010803" pitchFamily="18" charset="0"/>
              </a:rPr>
              <a:t>Kevin Maloney</a:t>
            </a:r>
          </a:p>
          <a:p>
            <a:r>
              <a:rPr lang="en-US" b="1" dirty="0">
                <a:latin typeface="Garamond" panose="02020404030301010803" pitchFamily="18" charset="0"/>
              </a:rPr>
              <a:t>Albany</a:t>
            </a:r>
          </a:p>
          <a:p>
            <a:pPr lvl="1"/>
            <a:r>
              <a:rPr lang="en-US" dirty="0">
                <a:latin typeface="Garamond" panose="02020404030301010803" pitchFamily="18" charset="0"/>
              </a:rPr>
              <a:t>Eli Rosenberg</a:t>
            </a:r>
          </a:p>
          <a:p>
            <a:endParaRPr lang="en-US" b="1" dirty="0">
              <a:latin typeface="Garamond" panose="02020404030301010803" pitchFamily="18" charset="0"/>
            </a:endParaRPr>
          </a:p>
        </p:txBody>
      </p:sp>
      <p:sp>
        <p:nvSpPr>
          <p:cNvPr id="4" name="Content Placeholder 3">
            <a:extLst>
              <a:ext uri="{FF2B5EF4-FFF2-40B4-BE49-F238E27FC236}">
                <a16:creationId xmlns:a16="http://schemas.microsoft.com/office/drawing/2014/main" id="{0319758A-427A-4125-B382-46E66BF78C2E}"/>
              </a:ext>
            </a:extLst>
          </p:cNvPr>
          <p:cNvSpPr>
            <a:spLocks noGrp="1"/>
          </p:cNvSpPr>
          <p:nvPr>
            <p:ph sz="half" idx="2"/>
          </p:nvPr>
        </p:nvSpPr>
        <p:spPr/>
        <p:txBody>
          <a:bodyPr/>
          <a:lstStyle/>
          <a:p>
            <a:r>
              <a:rPr lang="en-US" b="1" dirty="0">
                <a:latin typeface="Garamond" panose="02020404030301010803" pitchFamily="18" charset="0"/>
              </a:rPr>
              <a:t>CDC</a:t>
            </a:r>
          </a:p>
          <a:p>
            <a:pPr lvl="1"/>
            <a:r>
              <a:rPr lang="en-US" dirty="0">
                <a:latin typeface="Garamond" panose="02020404030301010803" pitchFamily="18" charset="0"/>
              </a:rPr>
              <a:t>DSTDP</a:t>
            </a:r>
          </a:p>
          <a:p>
            <a:pPr lvl="1"/>
            <a:r>
              <a:rPr lang="en-US" dirty="0">
                <a:latin typeface="Garamond" panose="02020404030301010803" pitchFamily="18" charset="0"/>
              </a:rPr>
              <a:t>DHAP</a:t>
            </a:r>
          </a:p>
          <a:p>
            <a:pPr lvl="1"/>
            <a:r>
              <a:rPr lang="en-US" dirty="0">
                <a:latin typeface="Garamond" panose="02020404030301010803" pitchFamily="18" charset="0"/>
              </a:rPr>
              <a:t>OD</a:t>
            </a:r>
          </a:p>
          <a:p>
            <a:pPr lvl="1"/>
            <a:r>
              <a:rPr lang="en-US" dirty="0">
                <a:latin typeface="Garamond" panose="02020404030301010803" pitchFamily="18" charset="0"/>
              </a:rPr>
              <a:t>Kyle Bernstein</a:t>
            </a:r>
          </a:p>
          <a:p>
            <a:pPr lvl="1"/>
            <a:r>
              <a:rPr lang="en-US" dirty="0">
                <a:latin typeface="Garamond" panose="02020404030301010803" pitchFamily="18" charset="0"/>
              </a:rPr>
              <a:t>Tom Gift</a:t>
            </a:r>
          </a:p>
          <a:p>
            <a:pPr lvl="1"/>
            <a:r>
              <a:rPr lang="en-US" dirty="0">
                <a:latin typeface="Garamond" panose="02020404030301010803" pitchFamily="18" charset="0"/>
              </a:rPr>
              <a:t>Harrell Chesson</a:t>
            </a:r>
          </a:p>
          <a:p>
            <a:pPr lvl="1"/>
            <a:r>
              <a:rPr lang="en-US" dirty="0">
                <a:latin typeface="Garamond" panose="02020404030301010803" pitchFamily="18" charset="0"/>
              </a:rPr>
              <a:t>Kim Workowski</a:t>
            </a:r>
          </a:p>
          <a:p>
            <a:r>
              <a:rPr lang="en-US" b="1" dirty="0">
                <a:latin typeface="Garamond" panose="02020404030301010803" pitchFamily="18" charset="0"/>
              </a:rPr>
              <a:t>Harvard/</a:t>
            </a:r>
            <a:r>
              <a:rPr lang="en-US" b="1" dirty="0" err="1">
                <a:latin typeface="Garamond" panose="02020404030301010803" pitchFamily="18" charset="0"/>
              </a:rPr>
              <a:t>UToronto</a:t>
            </a:r>
            <a:endParaRPr lang="en-US" b="1" dirty="0">
              <a:latin typeface="Garamond" panose="02020404030301010803" pitchFamily="18" charset="0"/>
            </a:endParaRPr>
          </a:p>
          <a:p>
            <a:pPr lvl="1"/>
            <a:r>
              <a:rPr lang="en-US" dirty="0">
                <a:latin typeface="Garamond" panose="02020404030301010803" pitchFamily="18" charset="0"/>
              </a:rPr>
              <a:t>Ashleigh Tuite</a:t>
            </a:r>
          </a:p>
          <a:p>
            <a:endParaRPr lang="en-US" dirty="0">
              <a:latin typeface="Garamond" panose="02020404030301010803" pitchFamily="18" charset="0"/>
            </a:endParaRPr>
          </a:p>
        </p:txBody>
      </p:sp>
    </p:spTree>
    <p:extLst>
      <p:ext uri="{BB962C8B-B14F-4D97-AF65-F5344CB8AC3E}">
        <p14:creationId xmlns:p14="http://schemas.microsoft.com/office/powerpoint/2010/main" val="27696740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Garamond" panose="02020404030301010803" pitchFamily="18" charset="0"/>
              </a:rPr>
              <a:t>Expedited Partner Therapy</a:t>
            </a:r>
          </a:p>
        </p:txBody>
      </p:sp>
      <p:sp>
        <p:nvSpPr>
          <p:cNvPr id="3" name="Content Placeholder 2"/>
          <p:cNvSpPr>
            <a:spLocks noGrp="1"/>
          </p:cNvSpPr>
          <p:nvPr>
            <p:ph idx="1"/>
          </p:nvPr>
        </p:nvSpPr>
        <p:spPr/>
        <p:txBody>
          <a:bodyPr>
            <a:normAutofit/>
          </a:bodyPr>
          <a:lstStyle/>
          <a:p>
            <a:r>
              <a:rPr lang="en-US" dirty="0">
                <a:solidFill>
                  <a:schemeClr val="tx1"/>
                </a:solidFill>
                <a:latin typeface="Garamond" panose="02020404030301010803" pitchFamily="18" charset="0"/>
              </a:rPr>
              <a:t>Partner notification strategies and network-based strategies</a:t>
            </a:r>
          </a:p>
          <a:p>
            <a:pPr lvl="1"/>
            <a:r>
              <a:rPr lang="en-US" dirty="0">
                <a:solidFill>
                  <a:schemeClr val="tx1"/>
                </a:solidFill>
                <a:latin typeface="Garamond" panose="02020404030301010803" pitchFamily="18" charset="0"/>
              </a:rPr>
              <a:t>Treat partners more quickly, arrest spread and reinfection</a:t>
            </a:r>
          </a:p>
          <a:p>
            <a:r>
              <a:rPr lang="en-US" dirty="0">
                <a:latin typeface="Garamond" panose="02020404030301010803" pitchFamily="18" charset="0"/>
              </a:rPr>
              <a:t>Caveat: Concerns about EPT for MSM</a:t>
            </a:r>
          </a:p>
          <a:p>
            <a:pPr lvl="1"/>
            <a:r>
              <a:rPr lang="en-US" dirty="0">
                <a:latin typeface="Garamond" panose="02020404030301010803" pitchFamily="18" charset="0"/>
              </a:rPr>
              <a:t>Missed opportunities for screening for HIV, AMR</a:t>
            </a:r>
          </a:p>
          <a:p>
            <a:r>
              <a:rPr lang="en-US" dirty="0">
                <a:solidFill>
                  <a:schemeClr val="tx1"/>
                </a:solidFill>
                <a:latin typeface="Garamond" panose="02020404030301010803" pitchFamily="18" charset="0"/>
              </a:rPr>
              <a:t>Modeling</a:t>
            </a:r>
          </a:p>
          <a:p>
            <a:pPr lvl="1"/>
            <a:r>
              <a:rPr lang="en-US" i="1" dirty="0">
                <a:solidFill>
                  <a:schemeClr val="tx1"/>
                </a:solidFill>
                <a:latin typeface="Garamond" panose="02020404030301010803" pitchFamily="18" charset="0"/>
              </a:rPr>
              <a:t>Scenarios</a:t>
            </a:r>
            <a:r>
              <a:rPr lang="en-US" dirty="0">
                <a:solidFill>
                  <a:schemeClr val="tx1"/>
                </a:solidFill>
                <a:latin typeface="Garamond" panose="02020404030301010803" pitchFamily="18" charset="0"/>
              </a:rPr>
              <a:t>: Partnership window, coverage, Provision</a:t>
            </a:r>
          </a:p>
          <a:p>
            <a:pPr lvl="1"/>
            <a:r>
              <a:rPr lang="en-US" i="1" dirty="0">
                <a:solidFill>
                  <a:schemeClr val="tx1"/>
                </a:solidFill>
                <a:latin typeface="Garamond" panose="02020404030301010803" pitchFamily="18" charset="0"/>
              </a:rPr>
              <a:t>Outcomes</a:t>
            </a:r>
            <a:r>
              <a:rPr lang="en-US" dirty="0">
                <a:solidFill>
                  <a:schemeClr val="tx1"/>
                </a:solidFill>
                <a:latin typeface="Garamond" panose="02020404030301010803" pitchFamily="18" charset="0"/>
              </a:rPr>
              <a:t>: Mean times infected, PIA, proportion without STI</a:t>
            </a:r>
          </a:p>
          <a:p>
            <a:endParaRPr lang="en-US" dirty="0">
              <a:solidFill>
                <a:srgbClr val="FF0000"/>
              </a:solidFill>
              <a:latin typeface="Garamond" panose="02020404030301010803" pitchFamily="18" charset="0"/>
            </a:endParaRPr>
          </a:p>
        </p:txBody>
      </p:sp>
      <p:graphicFrame>
        <p:nvGraphicFramePr>
          <p:cNvPr id="4" name="Diagram 3"/>
          <p:cNvGraphicFramePr/>
          <p:nvPr>
            <p:extLst/>
          </p:nvPr>
        </p:nvGraphicFramePr>
        <p:xfrm>
          <a:off x="870805" y="4510796"/>
          <a:ext cx="7591778" cy="23629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61603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1D212-6E43-480E-BB26-7714DEEC55F3}"/>
              </a:ext>
            </a:extLst>
          </p:cNvPr>
          <p:cNvSpPr>
            <a:spLocks noGrp="1"/>
          </p:cNvSpPr>
          <p:nvPr>
            <p:ph type="title"/>
          </p:nvPr>
        </p:nvSpPr>
        <p:spPr/>
        <p:txBody>
          <a:bodyPr/>
          <a:lstStyle/>
          <a:p>
            <a:r>
              <a:rPr lang="en-US" dirty="0">
                <a:latin typeface="Garamond" panose="02020404030301010803" pitchFamily="18" charset="0"/>
              </a:rPr>
              <a:t>Disclosures</a:t>
            </a:r>
          </a:p>
        </p:txBody>
      </p:sp>
      <p:sp>
        <p:nvSpPr>
          <p:cNvPr id="3" name="Content Placeholder 2">
            <a:extLst>
              <a:ext uri="{FF2B5EF4-FFF2-40B4-BE49-F238E27FC236}">
                <a16:creationId xmlns:a16="http://schemas.microsoft.com/office/drawing/2014/main" id="{0EFD3852-78C0-4C62-B551-C4D4F3068E65}"/>
              </a:ext>
            </a:extLst>
          </p:cNvPr>
          <p:cNvSpPr>
            <a:spLocks noGrp="1"/>
          </p:cNvSpPr>
          <p:nvPr>
            <p:ph idx="1"/>
          </p:nvPr>
        </p:nvSpPr>
        <p:spPr/>
        <p:txBody>
          <a:bodyPr/>
          <a:lstStyle/>
          <a:p>
            <a:pPr marL="0" indent="0">
              <a:buNone/>
            </a:pPr>
            <a:r>
              <a:rPr lang="en-US" dirty="0">
                <a:latin typeface="Garamond" panose="02020404030301010803" pitchFamily="18" charset="0"/>
              </a:rPr>
              <a:t>I have no disclosures to make</a:t>
            </a:r>
          </a:p>
        </p:txBody>
      </p:sp>
    </p:spTree>
    <p:extLst>
      <p:ext uri="{BB962C8B-B14F-4D97-AF65-F5344CB8AC3E}">
        <p14:creationId xmlns:p14="http://schemas.microsoft.com/office/powerpoint/2010/main" val="3023117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nSpc>
                <a:spcPct val="80000"/>
              </a:lnSpc>
            </a:pPr>
            <a:r>
              <a:rPr lang="en-US" dirty="0">
                <a:latin typeface="Garamond" panose="02020404030301010803" pitchFamily="18" charset="0"/>
              </a:rPr>
              <a:t>NCHHSTP Epidemiologic and Economic Modeling Agreement</a:t>
            </a:r>
          </a:p>
        </p:txBody>
      </p:sp>
      <p:sp>
        <p:nvSpPr>
          <p:cNvPr id="3" name="Content Placeholder 2"/>
          <p:cNvSpPr>
            <a:spLocks noGrp="1"/>
          </p:cNvSpPr>
          <p:nvPr>
            <p:ph idx="1"/>
          </p:nvPr>
        </p:nvSpPr>
        <p:spPr>
          <a:xfrm>
            <a:off x="457200" y="1371600"/>
            <a:ext cx="8229600" cy="3951982"/>
          </a:xfrm>
        </p:spPr>
        <p:txBody>
          <a:bodyPr>
            <a:normAutofit/>
          </a:bodyPr>
          <a:lstStyle/>
          <a:p>
            <a:r>
              <a:rPr lang="en-US" sz="2000" dirty="0">
                <a:latin typeface="Garamond" panose="02020404030301010803" pitchFamily="18" charset="0"/>
              </a:rPr>
              <a:t>A 5-year cooperative agreement funded by CDC/NCHHSTP to further modeling efforts in five areas: </a:t>
            </a:r>
          </a:p>
          <a:p>
            <a:endParaRPr lang="en-US" sz="2000" dirty="0">
              <a:latin typeface="Garamond" panose="02020404030301010803" pitchFamily="18" charset="0"/>
            </a:endParaRPr>
          </a:p>
          <a:p>
            <a:pPr marL="0" indent="0">
              <a:buNone/>
            </a:pPr>
            <a:endParaRPr lang="en-US" sz="2000" dirty="0">
              <a:latin typeface="Garamond" panose="02020404030301010803" pitchFamily="18" charset="0"/>
            </a:endParaRPr>
          </a:p>
          <a:p>
            <a:endParaRPr lang="en-US" sz="1200" dirty="0">
              <a:latin typeface="Garamond" panose="02020404030301010803" pitchFamily="18" charset="0"/>
            </a:endParaRPr>
          </a:p>
          <a:p>
            <a:r>
              <a:rPr lang="en-US" sz="2000" dirty="0">
                <a:latin typeface="Garamond" panose="02020404030301010803" pitchFamily="18" charset="0"/>
              </a:rPr>
              <a:t>The goal is to create and adapt models that can be used to support public health decision-making and effectiveness at national, state and local levels.</a:t>
            </a:r>
          </a:p>
        </p:txBody>
      </p:sp>
      <p:sp>
        <p:nvSpPr>
          <p:cNvPr id="4" name="TextBox 3"/>
          <p:cNvSpPr txBox="1"/>
          <p:nvPr/>
        </p:nvSpPr>
        <p:spPr>
          <a:xfrm>
            <a:off x="142512" y="5662249"/>
            <a:ext cx="8858971" cy="738664"/>
          </a:xfrm>
          <a:prstGeom prst="rect">
            <a:avLst/>
          </a:prstGeom>
          <a:noFill/>
        </p:spPr>
        <p:txBody>
          <a:bodyPr wrap="square" rtlCol="0">
            <a:spAutoFit/>
          </a:bodyPr>
          <a:lstStyle/>
          <a:p>
            <a:pPr algn="just"/>
            <a:r>
              <a:rPr lang="en-US" sz="1400" i="1" dirty="0">
                <a:latin typeface="Garamond" panose="02020404030301010803" pitchFamily="18" charset="0"/>
              </a:rPr>
              <a:t>This works was supported by the CDC/NCHHSTP Epidemiological and Economic Modeling Agreement (5U38PS004646).  The findings and conclusions are solely the responsibility of the authors and do not necessarily represent the official views of the Centers for Disease Control and Prevention or the Department of Health and Human Services.</a:t>
            </a:r>
          </a:p>
        </p:txBody>
      </p:sp>
      <p:graphicFrame>
        <p:nvGraphicFramePr>
          <p:cNvPr id="5" name="Table 4"/>
          <p:cNvGraphicFramePr>
            <a:graphicFrameLocks noGrp="1"/>
          </p:cNvGraphicFramePr>
          <p:nvPr>
            <p:extLst>
              <p:ext uri="{D42A27DB-BD31-4B8C-83A1-F6EECF244321}">
                <p14:modId xmlns:p14="http://schemas.microsoft.com/office/powerpoint/2010/main" val="2753744395"/>
              </p:ext>
            </p:extLst>
          </p:nvPr>
        </p:nvGraphicFramePr>
        <p:xfrm>
          <a:off x="457200" y="1971945"/>
          <a:ext cx="8229598" cy="1005840"/>
        </p:xfrm>
        <a:graphic>
          <a:graphicData uri="http://schemas.openxmlformats.org/drawingml/2006/table">
            <a:tbl>
              <a:tblPr bandRow="1">
                <a:tableStyleId>{5C22544A-7EE6-4342-B048-85BDC9FD1C3A}</a:tableStyleId>
              </a:tblPr>
              <a:tblGrid>
                <a:gridCol w="4114799">
                  <a:extLst>
                    <a:ext uri="{9D8B030D-6E8A-4147-A177-3AD203B41FA5}">
                      <a16:colId xmlns:a16="http://schemas.microsoft.com/office/drawing/2014/main" val="20000"/>
                    </a:ext>
                  </a:extLst>
                </a:gridCol>
                <a:gridCol w="4114799">
                  <a:extLst>
                    <a:ext uri="{9D8B030D-6E8A-4147-A177-3AD203B41FA5}">
                      <a16:colId xmlns:a16="http://schemas.microsoft.com/office/drawing/2014/main" val="20001"/>
                    </a:ext>
                  </a:extLst>
                </a:gridCol>
              </a:tblGrid>
              <a:tr h="370840">
                <a:tc>
                  <a:txBody>
                    <a:bodyPr/>
                    <a:lstStyle/>
                    <a:p>
                      <a:pPr marL="742950" lvl="1" indent="-285750">
                        <a:buFont typeface="Arial" panose="020B0604020202020204" pitchFamily="34" charset="0"/>
                        <a:buChar char="•"/>
                      </a:pPr>
                      <a:r>
                        <a:rPr lang="en-US" sz="2000" dirty="0">
                          <a:latin typeface="Garamond" panose="02020404030301010803" pitchFamily="18" charset="0"/>
                        </a:rPr>
                        <a:t>HIV</a:t>
                      </a:r>
                    </a:p>
                    <a:p>
                      <a:pPr marL="742950" lvl="1" indent="-285750">
                        <a:buFont typeface="Arial" panose="020B0604020202020204" pitchFamily="34" charset="0"/>
                        <a:buChar char="•"/>
                      </a:pPr>
                      <a:r>
                        <a:rPr lang="en-US" sz="2000" dirty="0">
                          <a:latin typeface="Garamond" panose="02020404030301010803" pitchFamily="18" charset="0"/>
                        </a:rPr>
                        <a:t>Tuberculosis</a:t>
                      </a:r>
                    </a:p>
                    <a:p>
                      <a:pPr marL="742950" lvl="1" indent="-285750">
                        <a:buFont typeface="Arial" panose="020B0604020202020204" pitchFamily="34" charset="0"/>
                        <a:buChar char="•"/>
                      </a:pPr>
                      <a:r>
                        <a:rPr lang="en-US" sz="2000" dirty="0">
                          <a:latin typeface="Garamond" panose="02020404030301010803" pitchFamily="18" charset="0"/>
                        </a:rPr>
                        <a:t>Sexually Transmitted Diseases </a:t>
                      </a:r>
                      <a:endParaRPr lang="en-US" sz="2000" b="1" dirty="0">
                        <a:latin typeface="Garamond" panose="02020404030301010803" pitchFamily="18" charset="0"/>
                      </a:endParaRPr>
                    </a:p>
                  </a:txBody>
                  <a:tcPr>
                    <a:noFill/>
                  </a:tcPr>
                </a:tc>
                <a:tc>
                  <a:txBody>
                    <a:bodyPr/>
                    <a:lstStyle/>
                    <a:p>
                      <a:pPr marL="7429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Garamond" panose="02020404030301010803" pitchFamily="18" charset="0"/>
                        </a:rPr>
                        <a:t>Viral Hepatitis</a:t>
                      </a:r>
                    </a:p>
                    <a:p>
                      <a:pPr marL="7429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dirty="0">
                          <a:latin typeface="Garamond" panose="02020404030301010803" pitchFamily="18" charset="0"/>
                        </a:rPr>
                        <a:t>School/Adolescent Health</a:t>
                      </a:r>
                    </a:p>
                    <a:p>
                      <a:endParaRPr lang="en-US" sz="2000" dirty="0">
                        <a:latin typeface="Garamond" panose="02020404030301010803" pitchFamily="18" charset="0"/>
                      </a:endParaRPr>
                    </a:p>
                  </a:txBody>
                  <a:tcPr>
                    <a:noFill/>
                  </a:tcPr>
                </a:tc>
                <a:extLst>
                  <a:ext uri="{0D108BD9-81ED-4DB2-BD59-A6C34878D82A}">
                    <a16:rowId xmlns:a16="http://schemas.microsoft.com/office/drawing/2014/main" val="10000"/>
                  </a:ext>
                </a:extLst>
              </a:tr>
            </a:tbl>
          </a:graphicData>
        </a:graphic>
      </p:graphicFrame>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2191" y="4009421"/>
            <a:ext cx="4459611" cy="1219306"/>
          </a:xfrm>
          <a:prstGeom prst="rect">
            <a:avLst/>
          </a:prstGeom>
        </p:spPr>
      </p:pic>
    </p:spTree>
    <p:extLst>
      <p:ext uri="{BB962C8B-B14F-4D97-AF65-F5344CB8AC3E}">
        <p14:creationId xmlns:p14="http://schemas.microsoft.com/office/powerpoint/2010/main" val="1324183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280" y="172463"/>
            <a:ext cx="7113390" cy="994172"/>
          </a:xfrm>
        </p:spPr>
        <p:txBody>
          <a:bodyPr>
            <a:normAutofit fontScale="90000"/>
          </a:bodyPr>
          <a:lstStyle/>
          <a:p>
            <a:r>
              <a:rPr lang="en-US" dirty="0">
                <a:latin typeface="Garamond" panose="02020404030301010803" pitchFamily="18" charset="0"/>
              </a:rPr>
              <a:t>Screening Recommendations: </a:t>
            </a:r>
            <a:br>
              <a:rPr lang="en-US" dirty="0">
                <a:latin typeface="Garamond" panose="02020404030301010803" pitchFamily="18" charset="0"/>
              </a:rPr>
            </a:br>
            <a:r>
              <a:rPr lang="en-US" dirty="0">
                <a:latin typeface="Garamond" panose="02020404030301010803" pitchFamily="18" charset="0"/>
              </a:rPr>
              <a:t>2015 STD Treatment Guidelines</a:t>
            </a:r>
          </a:p>
        </p:txBody>
      </p:sp>
      <p:sp>
        <p:nvSpPr>
          <p:cNvPr id="3" name="Content Placeholder 2"/>
          <p:cNvSpPr>
            <a:spLocks noGrp="1"/>
          </p:cNvSpPr>
          <p:nvPr>
            <p:ph idx="1"/>
          </p:nvPr>
        </p:nvSpPr>
        <p:spPr>
          <a:xfrm>
            <a:off x="382088" y="1447800"/>
            <a:ext cx="8533311" cy="4408577"/>
          </a:xfrm>
        </p:spPr>
        <p:txBody>
          <a:bodyPr>
            <a:normAutofit fontScale="92500" lnSpcReduction="10000"/>
          </a:bodyPr>
          <a:lstStyle/>
          <a:p>
            <a:endParaRPr lang="en-US" sz="2900" dirty="0">
              <a:solidFill>
                <a:schemeClr val="tx1"/>
              </a:solidFill>
              <a:latin typeface="Garamond" panose="02020404030301010803" pitchFamily="18" charset="0"/>
            </a:endParaRPr>
          </a:p>
          <a:p>
            <a:endParaRPr lang="en-US" sz="2900" dirty="0">
              <a:solidFill>
                <a:schemeClr val="tx1"/>
              </a:solidFill>
              <a:latin typeface="Garamond" panose="02020404030301010803" pitchFamily="18" charset="0"/>
            </a:endParaRPr>
          </a:p>
          <a:p>
            <a:endParaRPr lang="en-US" sz="2900" dirty="0">
              <a:solidFill>
                <a:schemeClr val="tx1"/>
              </a:solidFill>
              <a:latin typeface="Garamond" panose="02020404030301010803" pitchFamily="18" charset="0"/>
            </a:endParaRPr>
          </a:p>
          <a:p>
            <a:endParaRPr lang="en-US" sz="2900" dirty="0">
              <a:solidFill>
                <a:schemeClr val="tx1"/>
              </a:solidFill>
              <a:latin typeface="Garamond" panose="02020404030301010803" pitchFamily="18" charset="0"/>
            </a:endParaRPr>
          </a:p>
          <a:p>
            <a:endParaRPr lang="en-US" sz="2900" dirty="0">
              <a:solidFill>
                <a:schemeClr val="tx1"/>
              </a:solidFill>
              <a:latin typeface="Garamond" panose="02020404030301010803" pitchFamily="18" charset="0"/>
            </a:endParaRPr>
          </a:p>
          <a:p>
            <a:pPr lvl="1"/>
            <a:endParaRPr lang="en-US" sz="2600" dirty="0">
              <a:solidFill>
                <a:schemeClr val="tx1"/>
              </a:solidFill>
              <a:latin typeface="Garamond" panose="02020404030301010803" pitchFamily="18" charset="0"/>
            </a:endParaRPr>
          </a:p>
          <a:p>
            <a:pPr lvl="1"/>
            <a:r>
              <a:rPr lang="en-US" sz="2600" dirty="0">
                <a:solidFill>
                  <a:schemeClr val="tx1"/>
                </a:solidFill>
                <a:latin typeface="Garamond" panose="02020404030301010803" pitchFamily="18" charset="0"/>
              </a:rPr>
              <a:t>Processes</a:t>
            </a:r>
          </a:p>
          <a:p>
            <a:pPr lvl="2"/>
            <a:r>
              <a:rPr lang="en-US" sz="2200" dirty="0">
                <a:solidFill>
                  <a:schemeClr val="tx1"/>
                </a:solidFill>
                <a:latin typeface="Garamond" panose="02020404030301010803" pitchFamily="18" charset="0"/>
              </a:rPr>
              <a:t>Symptoms-based testing vs. asymptomatic screening</a:t>
            </a:r>
          </a:p>
          <a:p>
            <a:pPr lvl="2"/>
            <a:r>
              <a:rPr lang="en-US" sz="2200" dirty="0">
                <a:solidFill>
                  <a:schemeClr val="tx1"/>
                </a:solidFill>
                <a:latin typeface="Garamond" panose="02020404030301010803" pitchFamily="18" charset="0"/>
              </a:rPr>
              <a:t>Rate-based data (compare with available data)</a:t>
            </a:r>
          </a:p>
          <a:p>
            <a:pPr lvl="2"/>
            <a:r>
              <a:rPr lang="en-US" sz="2200" dirty="0">
                <a:solidFill>
                  <a:schemeClr val="tx1"/>
                </a:solidFill>
                <a:latin typeface="Garamond" panose="02020404030301010803" pitchFamily="18" charset="0"/>
              </a:rPr>
              <a:t>Site-specific testing and infection</a:t>
            </a:r>
          </a:p>
          <a:p>
            <a:pPr lvl="2"/>
            <a:r>
              <a:rPr lang="en-US" sz="2200" dirty="0">
                <a:solidFill>
                  <a:schemeClr val="tx1"/>
                </a:solidFill>
                <a:latin typeface="Garamond" panose="02020404030301010803" pitchFamily="18" charset="0"/>
              </a:rPr>
              <a:t>Risk categorization (number of partners, prior STI, CAI, </a:t>
            </a:r>
            <a:r>
              <a:rPr lang="en-US" sz="2200" dirty="0" err="1">
                <a:solidFill>
                  <a:schemeClr val="tx1"/>
                </a:solidFill>
                <a:latin typeface="Garamond" panose="02020404030301010803" pitchFamily="18" charset="0"/>
              </a:rPr>
              <a:t>etc</a:t>
            </a:r>
            <a:r>
              <a:rPr lang="en-US" sz="2200" dirty="0">
                <a:solidFill>
                  <a:schemeClr val="tx1"/>
                </a:solidFill>
                <a:latin typeface="Garamond" panose="02020404030301010803" pitchFamily="18" charset="0"/>
              </a:rPr>
              <a:t>…)</a:t>
            </a:r>
          </a:p>
        </p:txBody>
      </p:sp>
      <p:graphicFrame>
        <p:nvGraphicFramePr>
          <p:cNvPr id="11" name="Table 10"/>
          <p:cNvGraphicFramePr>
            <a:graphicFrameLocks noGrp="1"/>
          </p:cNvGraphicFramePr>
          <p:nvPr>
            <p:extLst>
              <p:ext uri="{D42A27DB-BD31-4B8C-83A1-F6EECF244321}">
                <p14:modId xmlns:p14="http://schemas.microsoft.com/office/powerpoint/2010/main" val="3072833464"/>
              </p:ext>
            </p:extLst>
          </p:nvPr>
        </p:nvGraphicFramePr>
        <p:xfrm>
          <a:off x="506112" y="1443603"/>
          <a:ext cx="8051794" cy="2429152"/>
        </p:xfrm>
        <a:graphic>
          <a:graphicData uri="http://schemas.openxmlformats.org/drawingml/2006/table">
            <a:tbl>
              <a:tblPr firstRow="1" firstCol="1" bandRow="1">
                <a:tableStyleId>{5C22544A-7EE6-4342-B048-85BDC9FD1C3A}</a:tableStyleId>
              </a:tblPr>
              <a:tblGrid>
                <a:gridCol w="2012556">
                  <a:extLst>
                    <a:ext uri="{9D8B030D-6E8A-4147-A177-3AD203B41FA5}">
                      <a16:colId xmlns:a16="http://schemas.microsoft.com/office/drawing/2014/main" val="874272950"/>
                    </a:ext>
                  </a:extLst>
                </a:gridCol>
                <a:gridCol w="2012556">
                  <a:extLst>
                    <a:ext uri="{9D8B030D-6E8A-4147-A177-3AD203B41FA5}">
                      <a16:colId xmlns:a16="http://schemas.microsoft.com/office/drawing/2014/main" val="3097333074"/>
                    </a:ext>
                  </a:extLst>
                </a:gridCol>
                <a:gridCol w="2013341">
                  <a:extLst>
                    <a:ext uri="{9D8B030D-6E8A-4147-A177-3AD203B41FA5}">
                      <a16:colId xmlns:a16="http://schemas.microsoft.com/office/drawing/2014/main" val="3817514074"/>
                    </a:ext>
                  </a:extLst>
                </a:gridCol>
                <a:gridCol w="2013341">
                  <a:extLst>
                    <a:ext uri="{9D8B030D-6E8A-4147-A177-3AD203B41FA5}">
                      <a16:colId xmlns:a16="http://schemas.microsoft.com/office/drawing/2014/main" val="2174047138"/>
                    </a:ext>
                  </a:extLst>
                </a:gridCol>
              </a:tblGrid>
              <a:tr h="388833">
                <a:tc gridSpan="4">
                  <a:txBody>
                    <a:bodyPr/>
                    <a:lstStyle/>
                    <a:p>
                      <a:pPr marL="0" marR="0" algn="ctr">
                        <a:lnSpc>
                          <a:spcPct val="107000"/>
                        </a:lnSpc>
                        <a:spcBef>
                          <a:spcPts val="0"/>
                        </a:spcBef>
                        <a:spcAft>
                          <a:spcPts val="0"/>
                        </a:spcAft>
                      </a:pPr>
                      <a:r>
                        <a:rPr lang="en-US" sz="1400" u="sng" dirty="0">
                          <a:effectLst/>
                          <a:latin typeface="Garamond" panose="02020404030301010803" pitchFamily="18" charset="0"/>
                        </a:rPr>
                        <a:t>Screening</a:t>
                      </a:r>
                      <a:r>
                        <a:rPr lang="en-US" sz="1400" dirty="0">
                          <a:effectLst/>
                          <a:latin typeface="Garamond" panose="02020404030301010803" pitchFamily="18" charset="0"/>
                        </a:rPr>
                        <a:t> Recommendations from the 2015 CDC Sexually Transmitted Disease Treatment Guidelines</a:t>
                      </a:r>
                      <a:endParaRPr lang="en-US" sz="1400" dirty="0">
                        <a:effectLst/>
                        <a:latin typeface="Garamond" panose="02020404030301010803" pitchFamily="18" charset="0"/>
                        <a:ea typeface="Calibri" panose="020F0502020204030204" pitchFamily="34" charset="0"/>
                        <a:cs typeface="Times New Roman" panose="02020603050405020304" pitchFamily="18" charset="0"/>
                      </a:endParaRPr>
                    </a:p>
                  </a:txBody>
                  <a:tcPr marL="41012" marR="41012" marT="0" marB="0"/>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48026969"/>
                  </a:ext>
                </a:extLst>
              </a:tr>
              <a:tr h="216666">
                <a:tc>
                  <a:txBody>
                    <a:bodyPr/>
                    <a:lstStyle/>
                    <a:p>
                      <a:pPr marL="0" marR="0">
                        <a:lnSpc>
                          <a:spcPct val="107000"/>
                        </a:lnSpc>
                        <a:spcBef>
                          <a:spcPts val="0"/>
                        </a:spcBef>
                        <a:spcAft>
                          <a:spcPts val="0"/>
                        </a:spcAft>
                      </a:pPr>
                      <a:r>
                        <a:rPr lang="en-US" sz="1400">
                          <a:effectLst/>
                          <a:latin typeface="Garamond" panose="02020404030301010803" pitchFamily="18" charset="0"/>
                        </a:rPr>
                        <a:t> </a:t>
                      </a:r>
                      <a:endParaRPr lang="en-US" sz="1400">
                        <a:effectLst/>
                        <a:latin typeface="Garamond" panose="02020404030301010803" pitchFamily="18" charset="0"/>
                        <a:ea typeface="Calibri" panose="020F0502020204030204" pitchFamily="34" charset="0"/>
                        <a:cs typeface="Times New Roman" panose="02020603050405020304" pitchFamily="18" charset="0"/>
                      </a:endParaRPr>
                    </a:p>
                  </a:txBody>
                  <a:tcPr marL="41012" marR="41012" marT="0" marB="0"/>
                </a:tc>
                <a:tc>
                  <a:txBody>
                    <a:bodyPr/>
                    <a:lstStyle/>
                    <a:p>
                      <a:pPr marL="0" marR="0">
                        <a:lnSpc>
                          <a:spcPct val="107000"/>
                        </a:lnSpc>
                        <a:spcBef>
                          <a:spcPts val="0"/>
                        </a:spcBef>
                        <a:spcAft>
                          <a:spcPts val="0"/>
                        </a:spcAft>
                      </a:pPr>
                      <a:r>
                        <a:rPr lang="en-US" sz="1400">
                          <a:effectLst/>
                          <a:latin typeface="Garamond" panose="02020404030301010803" pitchFamily="18" charset="0"/>
                        </a:rPr>
                        <a:t>Chlamydia</a:t>
                      </a:r>
                      <a:endParaRPr lang="en-US" sz="1400">
                        <a:effectLst/>
                        <a:latin typeface="Garamond" panose="02020404030301010803" pitchFamily="18" charset="0"/>
                        <a:ea typeface="Calibri" panose="020F0502020204030204" pitchFamily="34" charset="0"/>
                        <a:cs typeface="Times New Roman" panose="02020603050405020304" pitchFamily="18" charset="0"/>
                      </a:endParaRPr>
                    </a:p>
                  </a:txBody>
                  <a:tcPr marL="41012" marR="41012" marT="0" marB="0"/>
                </a:tc>
                <a:tc>
                  <a:txBody>
                    <a:bodyPr/>
                    <a:lstStyle/>
                    <a:p>
                      <a:pPr marL="0" marR="0">
                        <a:lnSpc>
                          <a:spcPct val="107000"/>
                        </a:lnSpc>
                        <a:spcBef>
                          <a:spcPts val="0"/>
                        </a:spcBef>
                        <a:spcAft>
                          <a:spcPts val="0"/>
                        </a:spcAft>
                      </a:pPr>
                      <a:r>
                        <a:rPr lang="en-US" sz="1400">
                          <a:effectLst/>
                          <a:latin typeface="Garamond" panose="02020404030301010803" pitchFamily="18" charset="0"/>
                        </a:rPr>
                        <a:t>Gonorrhea</a:t>
                      </a:r>
                      <a:endParaRPr lang="en-US" sz="1400">
                        <a:effectLst/>
                        <a:latin typeface="Garamond" panose="02020404030301010803" pitchFamily="18" charset="0"/>
                        <a:ea typeface="Calibri" panose="020F0502020204030204" pitchFamily="34" charset="0"/>
                        <a:cs typeface="Times New Roman" panose="02020603050405020304" pitchFamily="18" charset="0"/>
                      </a:endParaRPr>
                    </a:p>
                  </a:txBody>
                  <a:tcPr marL="41012" marR="41012" marT="0" marB="0"/>
                </a:tc>
                <a:tc>
                  <a:txBody>
                    <a:bodyPr/>
                    <a:lstStyle/>
                    <a:p>
                      <a:pPr marL="0" marR="0">
                        <a:lnSpc>
                          <a:spcPct val="107000"/>
                        </a:lnSpc>
                        <a:spcBef>
                          <a:spcPts val="0"/>
                        </a:spcBef>
                        <a:spcAft>
                          <a:spcPts val="0"/>
                        </a:spcAft>
                      </a:pPr>
                      <a:r>
                        <a:rPr lang="en-US" sz="1400" dirty="0">
                          <a:effectLst/>
                          <a:latin typeface="Garamond" panose="02020404030301010803" pitchFamily="18" charset="0"/>
                        </a:rPr>
                        <a:t>Syphilis</a:t>
                      </a:r>
                      <a:endParaRPr lang="en-US" sz="1400" dirty="0">
                        <a:effectLst/>
                        <a:latin typeface="Garamond" panose="02020404030301010803" pitchFamily="18" charset="0"/>
                        <a:ea typeface="Calibri" panose="020F0502020204030204" pitchFamily="34" charset="0"/>
                        <a:cs typeface="Times New Roman" panose="02020603050405020304" pitchFamily="18" charset="0"/>
                      </a:endParaRPr>
                    </a:p>
                  </a:txBody>
                  <a:tcPr marL="41012" marR="41012" marT="0" marB="0"/>
                </a:tc>
                <a:extLst>
                  <a:ext uri="{0D108BD9-81ED-4DB2-BD59-A6C34878D82A}">
                    <a16:rowId xmlns:a16="http://schemas.microsoft.com/office/drawing/2014/main" val="1241999899"/>
                  </a:ext>
                </a:extLst>
              </a:tr>
              <a:tr h="1696266">
                <a:tc>
                  <a:txBody>
                    <a:bodyPr/>
                    <a:lstStyle/>
                    <a:p>
                      <a:pPr marL="0" marR="0" algn="ctr">
                        <a:lnSpc>
                          <a:spcPct val="107000"/>
                        </a:lnSpc>
                        <a:spcBef>
                          <a:spcPts val="0"/>
                        </a:spcBef>
                        <a:spcAft>
                          <a:spcPts val="0"/>
                        </a:spcAft>
                      </a:pPr>
                      <a:r>
                        <a:rPr lang="en-US" sz="1400" dirty="0">
                          <a:effectLst/>
                          <a:latin typeface="Garamond" panose="02020404030301010803" pitchFamily="18" charset="0"/>
                        </a:rPr>
                        <a:t>Men who have sex with men (MSM)</a:t>
                      </a:r>
                      <a:endParaRPr lang="en-US" sz="1400" dirty="0">
                        <a:effectLst/>
                        <a:latin typeface="Garamond" panose="02020404030301010803" pitchFamily="18" charset="0"/>
                        <a:ea typeface="Calibri" panose="020F0502020204030204" pitchFamily="34" charset="0"/>
                        <a:cs typeface="Times New Roman" panose="02020603050405020304" pitchFamily="18" charset="0"/>
                      </a:endParaRPr>
                    </a:p>
                  </a:txBody>
                  <a:tcPr marL="41012" marR="41012" marT="0" marB="0"/>
                </a:tc>
                <a:tc>
                  <a:txBody>
                    <a:bodyPr/>
                    <a:lstStyle/>
                    <a:p>
                      <a:pPr marL="342900" marR="0" lvl="0" indent="-342900">
                        <a:lnSpc>
                          <a:spcPct val="107000"/>
                        </a:lnSpc>
                        <a:spcBef>
                          <a:spcPts val="0"/>
                        </a:spcBef>
                        <a:spcAft>
                          <a:spcPts val="0"/>
                        </a:spcAft>
                        <a:buFont typeface="Symbol" panose="05050102010706020507" pitchFamily="18" charset="2"/>
                        <a:buChar char=""/>
                      </a:pPr>
                      <a:r>
                        <a:rPr lang="en-US" sz="1400" u="sng" dirty="0">
                          <a:effectLst/>
                          <a:latin typeface="Garamond" panose="02020404030301010803" pitchFamily="18" charset="0"/>
                        </a:rPr>
                        <a:t>At least annually</a:t>
                      </a:r>
                      <a:r>
                        <a:rPr lang="en-US" sz="1400" dirty="0">
                          <a:effectLst/>
                          <a:latin typeface="Garamond" panose="02020404030301010803" pitchFamily="18" charset="0"/>
                        </a:rPr>
                        <a:t> for sexually active MSM at </a:t>
                      </a:r>
                      <a:r>
                        <a:rPr lang="en-US" sz="1400" u="sng" dirty="0">
                          <a:effectLst/>
                          <a:latin typeface="Garamond" panose="02020404030301010803" pitchFamily="18" charset="0"/>
                        </a:rPr>
                        <a:t>sites of contact </a:t>
                      </a:r>
                      <a:r>
                        <a:rPr lang="en-US" sz="1400" dirty="0">
                          <a:effectLst/>
                          <a:latin typeface="Garamond" panose="02020404030301010803" pitchFamily="18" charset="0"/>
                        </a:rPr>
                        <a:t>(urethra, rectum) regardless of condom use</a:t>
                      </a:r>
                    </a:p>
                    <a:p>
                      <a:pPr marL="342900" marR="0" lvl="0" indent="-342900">
                        <a:lnSpc>
                          <a:spcPct val="107000"/>
                        </a:lnSpc>
                        <a:spcBef>
                          <a:spcPts val="0"/>
                        </a:spcBef>
                        <a:spcAft>
                          <a:spcPts val="0"/>
                        </a:spcAft>
                        <a:buFont typeface="Symbol" panose="05050102010706020507" pitchFamily="18" charset="2"/>
                        <a:buChar char=""/>
                      </a:pPr>
                      <a:r>
                        <a:rPr lang="en-US" sz="1400" dirty="0">
                          <a:effectLst/>
                          <a:latin typeface="Garamond" panose="02020404030301010803" pitchFamily="18" charset="0"/>
                        </a:rPr>
                        <a:t>Every 3 to 6 months if </a:t>
                      </a:r>
                      <a:r>
                        <a:rPr lang="en-US" sz="1400" u="sng" dirty="0">
                          <a:effectLst/>
                          <a:latin typeface="Garamond" panose="02020404030301010803" pitchFamily="18" charset="0"/>
                        </a:rPr>
                        <a:t>at increased risk</a:t>
                      </a:r>
                      <a:endParaRPr lang="en-US" sz="1400" u="sng" dirty="0">
                        <a:effectLst/>
                        <a:latin typeface="Garamond" panose="02020404030301010803" pitchFamily="18" charset="0"/>
                        <a:ea typeface="Calibri" panose="020F0502020204030204" pitchFamily="34" charset="0"/>
                        <a:cs typeface="Times New Roman" panose="02020603050405020304" pitchFamily="18" charset="0"/>
                      </a:endParaRPr>
                    </a:p>
                  </a:txBody>
                  <a:tcPr marL="41012" marR="41012" marT="0" marB="0"/>
                </a:tc>
                <a:tc>
                  <a:txBody>
                    <a:bodyPr/>
                    <a:lstStyle/>
                    <a:p>
                      <a:pPr marL="342900" marR="0" lvl="0" indent="-342900">
                        <a:buFont typeface="Symbol" panose="05050102010706020507" pitchFamily="18" charset="2"/>
                        <a:buChar char=""/>
                      </a:pPr>
                      <a:r>
                        <a:rPr lang="en-US" sz="1400" dirty="0">
                          <a:effectLst/>
                          <a:latin typeface="Garamond" panose="02020404030301010803" pitchFamily="18" charset="0"/>
                        </a:rPr>
                        <a:t>At least annually for sexually active MSM at sites of contact (urethra, rectum, pharynx) regardless of condom use</a:t>
                      </a:r>
                    </a:p>
                    <a:p>
                      <a:pPr marL="342900" marR="0" lvl="0" indent="-342900">
                        <a:buFont typeface="Symbol" panose="05050102010706020507" pitchFamily="18" charset="2"/>
                        <a:buChar char=""/>
                      </a:pPr>
                      <a:r>
                        <a:rPr lang="en-US" sz="1400" dirty="0">
                          <a:effectLst/>
                          <a:latin typeface="Garamond" panose="02020404030301010803" pitchFamily="18" charset="0"/>
                        </a:rPr>
                        <a:t>Every 3 to 6 months if at increased risk</a:t>
                      </a:r>
                      <a:endParaRPr lang="en-US" sz="1400" dirty="0">
                        <a:effectLst/>
                        <a:latin typeface="Garamond" panose="02020404030301010803" pitchFamily="18" charset="0"/>
                        <a:ea typeface="Times New Roman" panose="02020603050405020304" pitchFamily="18" charset="0"/>
                        <a:cs typeface="Times New Roman" panose="02020603050405020304" pitchFamily="18" charset="0"/>
                      </a:endParaRPr>
                    </a:p>
                  </a:txBody>
                  <a:tcPr marL="41012" marR="41012" marT="0" marB="0"/>
                </a:tc>
                <a:tc>
                  <a:txBody>
                    <a:bodyPr/>
                    <a:lstStyle/>
                    <a:p>
                      <a:pPr marL="342900" marR="0" lvl="0" indent="-342900">
                        <a:buFont typeface="Symbol" panose="05050102010706020507" pitchFamily="18" charset="2"/>
                        <a:buChar char=""/>
                      </a:pPr>
                      <a:r>
                        <a:rPr lang="en-US" sz="1400" dirty="0">
                          <a:effectLst/>
                          <a:latin typeface="Garamond" panose="02020404030301010803" pitchFamily="18" charset="0"/>
                        </a:rPr>
                        <a:t>At least annually for sexually active MSM</a:t>
                      </a:r>
                    </a:p>
                    <a:p>
                      <a:pPr marL="342900" marR="0" lvl="0" indent="-342900">
                        <a:buFont typeface="Symbol" panose="05050102010706020507" pitchFamily="18" charset="2"/>
                        <a:buChar char=""/>
                      </a:pPr>
                      <a:r>
                        <a:rPr lang="en-US" sz="1400" dirty="0">
                          <a:effectLst/>
                          <a:latin typeface="Garamond" panose="02020404030301010803" pitchFamily="18" charset="0"/>
                        </a:rPr>
                        <a:t>Every 3 to 6 months if at increased risk</a:t>
                      </a:r>
                    </a:p>
                    <a:p>
                      <a:pPr marL="0" marR="0">
                        <a:lnSpc>
                          <a:spcPct val="107000"/>
                        </a:lnSpc>
                        <a:spcBef>
                          <a:spcPts val="0"/>
                        </a:spcBef>
                        <a:spcAft>
                          <a:spcPts val="0"/>
                        </a:spcAft>
                      </a:pPr>
                      <a:r>
                        <a:rPr lang="en-US" sz="1400" dirty="0">
                          <a:effectLst/>
                          <a:latin typeface="Garamond" panose="02020404030301010803" pitchFamily="18" charset="0"/>
                        </a:rPr>
                        <a:t> </a:t>
                      </a:r>
                      <a:endParaRPr lang="en-US" sz="1400" dirty="0">
                        <a:effectLst/>
                        <a:latin typeface="Garamond" panose="02020404030301010803" pitchFamily="18" charset="0"/>
                        <a:ea typeface="Calibri" panose="020F0502020204030204" pitchFamily="34" charset="0"/>
                        <a:cs typeface="Times New Roman" panose="02020603050405020304" pitchFamily="18" charset="0"/>
                      </a:endParaRPr>
                    </a:p>
                  </a:txBody>
                  <a:tcPr marL="41012" marR="41012" marT="0" marB="0"/>
                </a:tc>
                <a:extLst>
                  <a:ext uri="{0D108BD9-81ED-4DB2-BD59-A6C34878D82A}">
                    <a16:rowId xmlns:a16="http://schemas.microsoft.com/office/drawing/2014/main" val="3564277581"/>
                  </a:ext>
                </a:extLst>
              </a:tr>
            </a:tbl>
          </a:graphicData>
        </a:graphic>
      </p:graphicFrame>
      <p:sp>
        <p:nvSpPr>
          <p:cNvPr id="5" name="TextBox 4"/>
          <p:cNvSpPr txBox="1"/>
          <p:nvPr/>
        </p:nvSpPr>
        <p:spPr>
          <a:xfrm>
            <a:off x="382089" y="5860573"/>
            <a:ext cx="7276012" cy="20390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algn="l"/>
            <a:r>
              <a:rPr lang="en-US" sz="825" dirty="0">
                <a:latin typeface="Garamond" panose="02020404030301010803" pitchFamily="18" charset="0"/>
                <a:cs typeface="Arial" panose="020B0604020202020204" pitchFamily="34" charset="0"/>
              </a:rPr>
              <a:t>Centers for Disease Control and Prevention. Sexually Transmitted Diseases Treatment Guidelines, 2015.  </a:t>
            </a:r>
            <a:endParaRPr lang="en-US" sz="825" dirty="0">
              <a:solidFill>
                <a:srgbClr val="000000"/>
              </a:solidFill>
              <a:latin typeface="Garamond" panose="02020404030301010803" pitchFamily="18" charset="0"/>
              <a:cs typeface="Arial" panose="020B0604020202020204" pitchFamily="34" charset="0"/>
              <a:sym typeface="Helvetica Light"/>
            </a:endParaRPr>
          </a:p>
        </p:txBody>
      </p:sp>
      <p:sp>
        <p:nvSpPr>
          <p:cNvPr id="6" name="TextBox 5"/>
          <p:cNvSpPr txBox="1"/>
          <p:nvPr/>
        </p:nvSpPr>
        <p:spPr>
          <a:xfrm>
            <a:off x="382089" y="6068672"/>
            <a:ext cx="8445137" cy="3308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algn="l"/>
            <a:r>
              <a:rPr lang="en-US" sz="825" dirty="0">
                <a:latin typeface="Garamond" panose="02020404030301010803" pitchFamily="18" charset="0"/>
                <a:cs typeface="Arial" panose="020B0604020202020204" pitchFamily="34" charset="0"/>
                <a:sym typeface="Helvetica Neue"/>
              </a:rPr>
              <a:t>USPSTF, </a:t>
            </a:r>
            <a:r>
              <a:rPr lang="en-US" sz="825" dirty="0" err="1">
                <a:latin typeface="Garamond" panose="02020404030301010803" pitchFamily="18" charset="0"/>
                <a:cs typeface="Arial" panose="020B0604020202020204" pitchFamily="34" charset="0"/>
                <a:sym typeface="Helvetica Neue"/>
              </a:rPr>
              <a:t>Bibbons</a:t>
            </a:r>
            <a:r>
              <a:rPr lang="en-US" sz="825" dirty="0">
                <a:latin typeface="Garamond" panose="02020404030301010803" pitchFamily="18" charset="0"/>
                <a:cs typeface="Arial" panose="020B0604020202020204" pitchFamily="34" charset="0"/>
                <a:sym typeface="Helvetica Neue"/>
              </a:rPr>
              <a:t>-Domingo K, Grossman DC, Curry SJ, Davidson KW, </a:t>
            </a:r>
            <a:r>
              <a:rPr lang="en-US" sz="825" dirty="0" err="1">
                <a:latin typeface="Garamond" panose="02020404030301010803" pitchFamily="18" charset="0"/>
                <a:cs typeface="Arial" panose="020B0604020202020204" pitchFamily="34" charset="0"/>
                <a:sym typeface="Helvetica Neue"/>
              </a:rPr>
              <a:t>Epling</a:t>
            </a:r>
            <a:r>
              <a:rPr lang="en-US" sz="825" dirty="0">
                <a:latin typeface="Garamond" panose="02020404030301010803" pitchFamily="18" charset="0"/>
                <a:cs typeface="Arial" panose="020B0604020202020204" pitchFamily="34" charset="0"/>
                <a:sym typeface="Helvetica Neue"/>
              </a:rPr>
              <a:t> JW Jr, Garcia FA, Gillman MW, Harper DM, Kemper AR, </a:t>
            </a:r>
            <a:r>
              <a:rPr lang="en-US" sz="825" dirty="0" err="1">
                <a:latin typeface="Garamond" panose="02020404030301010803" pitchFamily="18" charset="0"/>
                <a:cs typeface="Arial" panose="020B0604020202020204" pitchFamily="34" charset="0"/>
                <a:sym typeface="Helvetica Neue"/>
              </a:rPr>
              <a:t>Krist</a:t>
            </a:r>
            <a:r>
              <a:rPr lang="en-US" sz="825" dirty="0">
                <a:latin typeface="Garamond" panose="02020404030301010803" pitchFamily="18" charset="0"/>
                <a:cs typeface="Arial" panose="020B0604020202020204" pitchFamily="34" charset="0"/>
                <a:sym typeface="Helvetica Neue"/>
              </a:rPr>
              <a:t> AH, </a:t>
            </a:r>
            <a:r>
              <a:rPr lang="en-US" sz="825" dirty="0" err="1">
                <a:latin typeface="Garamond" panose="02020404030301010803" pitchFamily="18" charset="0"/>
                <a:cs typeface="Arial" panose="020B0604020202020204" pitchFamily="34" charset="0"/>
                <a:sym typeface="Helvetica Neue"/>
              </a:rPr>
              <a:t>Kurth</a:t>
            </a:r>
            <a:r>
              <a:rPr lang="en-US" sz="825" dirty="0">
                <a:latin typeface="Garamond" panose="02020404030301010803" pitchFamily="18" charset="0"/>
                <a:cs typeface="Arial" panose="020B0604020202020204" pitchFamily="34" charset="0"/>
                <a:sym typeface="Helvetica Neue"/>
              </a:rPr>
              <a:t> AE, </a:t>
            </a:r>
            <a:r>
              <a:rPr lang="en-US" sz="825" dirty="0" err="1">
                <a:latin typeface="Garamond" panose="02020404030301010803" pitchFamily="18" charset="0"/>
                <a:cs typeface="Arial" panose="020B0604020202020204" pitchFamily="34" charset="0"/>
                <a:sym typeface="Helvetica Neue"/>
              </a:rPr>
              <a:t>Landefeld</a:t>
            </a:r>
            <a:r>
              <a:rPr lang="en-US" sz="825" dirty="0">
                <a:latin typeface="Garamond" panose="02020404030301010803" pitchFamily="18" charset="0"/>
                <a:cs typeface="Arial" panose="020B0604020202020204" pitchFamily="34" charset="0"/>
                <a:sym typeface="Helvetica Neue"/>
              </a:rPr>
              <a:t> CS, </a:t>
            </a:r>
            <a:r>
              <a:rPr lang="en-US" sz="825" dirty="0" err="1">
                <a:latin typeface="Garamond" panose="02020404030301010803" pitchFamily="18" charset="0"/>
                <a:cs typeface="Arial" panose="020B0604020202020204" pitchFamily="34" charset="0"/>
                <a:sym typeface="Helvetica Neue"/>
              </a:rPr>
              <a:t>Mangione</a:t>
            </a:r>
            <a:r>
              <a:rPr lang="en-US" sz="825" dirty="0">
                <a:latin typeface="Garamond" panose="02020404030301010803" pitchFamily="18" charset="0"/>
                <a:cs typeface="Arial" panose="020B0604020202020204" pitchFamily="34" charset="0"/>
                <a:sym typeface="Helvetica Neue"/>
              </a:rPr>
              <a:t> CM, Phillips WR, Phipps MG, </a:t>
            </a:r>
            <a:r>
              <a:rPr lang="en-US" sz="825" dirty="0" err="1">
                <a:latin typeface="Garamond" panose="02020404030301010803" pitchFamily="18" charset="0"/>
                <a:cs typeface="Arial" panose="020B0604020202020204" pitchFamily="34" charset="0"/>
                <a:sym typeface="Helvetica Neue"/>
              </a:rPr>
              <a:t>Pignone</a:t>
            </a:r>
            <a:r>
              <a:rPr lang="en-US" sz="825" dirty="0">
                <a:latin typeface="Garamond" panose="02020404030301010803" pitchFamily="18" charset="0"/>
                <a:cs typeface="Arial" panose="020B0604020202020204" pitchFamily="34" charset="0"/>
                <a:sym typeface="Helvetica Neue"/>
              </a:rPr>
              <a:t> MP. Screening for syphilis infection in </a:t>
            </a:r>
            <a:r>
              <a:rPr lang="en-US" sz="825" dirty="0" err="1">
                <a:latin typeface="Garamond" panose="02020404030301010803" pitchFamily="18" charset="0"/>
                <a:cs typeface="Arial" panose="020B0604020202020204" pitchFamily="34" charset="0"/>
                <a:sym typeface="Helvetica Neue"/>
              </a:rPr>
              <a:t>nonpregnant</a:t>
            </a:r>
            <a:r>
              <a:rPr lang="en-US" sz="825" dirty="0">
                <a:latin typeface="Garamond" panose="02020404030301010803" pitchFamily="18" charset="0"/>
                <a:cs typeface="Arial" panose="020B0604020202020204" pitchFamily="34" charset="0"/>
                <a:sym typeface="Helvetica Neue"/>
              </a:rPr>
              <a:t> adults and adolescents: US Preventive Services Task Force Recommendation Statement. JAMA 2016;315(21):2321-2327.</a:t>
            </a:r>
            <a:r>
              <a:rPr lang="en-US" sz="825" baseline="30000" dirty="0">
                <a:latin typeface="Garamond" panose="02020404030301010803" pitchFamily="18" charset="0"/>
                <a:cs typeface="Arial" panose="020B0604020202020204" pitchFamily="34" charset="0"/>
                <a:sym typeface="Helvetica Neue"/>
              </a:rPr>
              <a:t>2</a:t>
            </a:r>
            <a:endParaRPr lang="en-US" sz="825" dirty="0">
              <a:latin typeface="Garamond" panose="02020404030301010803" pitchFamily="18" charset="0"/>
              <a:cs typeface="Arial" panose="020B0604020202020204" pitchFamily="34" charset="0"/>
              <a:sym typeface="Helvetica Neue"/>
            </a:endParaRPr>
          </a:p>
        </p:txBody>
      </p:sp>
    </p:spTree>
    <p:extLst>
      <p:ext uri="{BB962C8B-B14F-4D97-AF65-F5344CB8AC3E}">
        <p14:creationId xmlns:p14="http://schemas.microsoft.com/office/powerpoint/2010/main" val="2419395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5.gif"/>
          <p:cNvPicPr>
            <a:picLocks/>
          </p:cNvPicPr>
          <p:nvPr/>
        </p:nvPicPr>
        <p:blipFill>
          <a:blip r:embed="rId3">
            <a:extLst/>
          </a:blip>
          <a:stretch>
            <a:fillRect/>
          </a:stretch>
        </p:blipFill>
        <p:spPr>
          <a:xfrm>
            <a:off x="5977346" y="2292486"/>
            <a:ext cx="2891018" cy="2870041"/>
          </a:xfrm>
          <a:prstGeom prst="rect">
            <a:avLst/>
          </a:prstGeom>
          <a:ln w="12700">
            <a:miter lim="400000"/>
          </a:ln>
        </p:spPr>
      </p:pic>
      <p:sp>
        <p:nvSpPr>
          <p:cNvPr id="2" name="Title 1"/>
          <p:cNvSpPr>
            <a:spLocks noGrp="1"/>
          </p:cNvSpPr>
          <p:nvPr>
            <p:ph type="title"/>
          </p:nvPr>
        </p:nvSpPr>
        <p:spPr/>
        <p:txBody>
          <a:bodyPr>
            <a:normAutofit fontScale="90000"/>
          </a:bodyPr>
          <a:lstStyle/>
          <a:p>
            <a:r>
              <a:rPr lang="en-US" sz="4000" dirty="0">
                <a:latin typeface="Garamond" panose="02020404030301010803" pitchFamily="18" charset="0"/>
              </a:rPr>
              <a:t>HIV and STI Transmission in Dynamic Sexual Networks</a:t>
            </a:r>
          </a:p>
        </p:txBody>
      </p:sp>
      <p:sp>
        <p:nvSpPr>
          <p:cNvPr id="3" name="Content Placeholder 2"/>
          <p:cNvSpPr>
            <a:spLocks noGrp="1"/>
          </p:cNvSpPr>
          <p:nvPr>
            <p:ph idx="1"/>
          </p:nvPr>
        </p:nvSpPr>
        <p:spPr>
          <a:xfrm>
            <a:off x="457199" y="1524000"/>
            <a:ext cx="6245158" cy="4829175"/>
          </a:xfrm>
        </p:spPr>
        <p:txBody>
          <a:bodyPr>
            <a:noAutofit/>
          </a:bodyPr>
          <a:lstStyle/>
          <a:p>
            <a:r>
              <a:rPr lang="en-US" sz="2400" dirty="0">
                <a:latin typeface="Garamond" panose="02020404030301010803" pitchFamily="18" charset="0"/>
              </a:rPr>
              <a:t>Temporal exponential random graph models (ERGMs) define partnership formation and dissolution (network model)</a:t>
            </a:r>
          </a:p>
          <a:p>
            <a:pPr lvl="1"/>
            <a:r>
              <a:rPr lang="en-US" sz="2000" dirty="0">
                <a:latin typeface="Garamond" panose="02020404030301010803" pitchFamily="18" charset="0"/>
              </a:rPr>
              <a:t>Behavioral data from local and national cohorts</a:t>
            </a:r>
            <a:endParaRPr lang="en-US" sz="2400" dirty="0">
              <a:latin typeface="Garamond" panose="02020404030301010803" pitchFamily="18" charset="0"/>
            </a:endParaRPr>
          </a:p>
          <a:p>
            <a:pPr lvl="1"/>
            <a:r>
              <a:rPr lang="en-US" sz="2000" dirty="0">
                <a:latin typeface="Garamond" panose="02020404030301010803" pitchFamily="18" charset="0"/>
              </a:rPr>
              <a:t>Partnership model terms include:</a:t>
            </a:r>
          </a:p>
          <a:p>
            <a:pPr lvl="2"/>
            <a:r>
              <a:rPr lang="en-US" dirty="0">
                <a:latin typeface="Garamond" panose="02020404030301010803" pitchFamily="18" charset="0"/>
              </a:rPr>
              <a:t>Partner type, race, age, sexual role</a:t>
            </a:r>
          </a:p>
          <a:p>
            <a:pPr lvl="2"/>
            <a:endParaRPr lang="en-US" sz="1200" dirty="0">
              <a:latin typeface="Garamond" panose="02020404030301010803" pitchFamily="18" charset="0"/>
            </a:endParaRPr>
          </a:p>
          <a:p>
            <a:pPr marL="285750" indent="-285750"/>
            <a:r>
              <a:rPr lang="en-US" sz="2400" dirty="0">
                <a:latin typeface="Garamond" panose="02020404030301010803" pitchFamily="18" charset="0"/>
              </a:rPr>
              <a:t>HIV epidemiology</a:t>
            </a:r>
          </a:p>
          <a:p>
            <a:pPr marL="742950" lvl="1" indent="-285750"/>
            <a:r>
              <a:rPr lang="en-US" sz="2000" dirty="0">
                <a:latin typeface="Garamond" panose="02020404030301010803" pitchFamily="18" charset="0"/>
              </a:rPr>
              <a:t>Clinical epidemiology and natural history</a:t>
            </a:r>
          </a:p>
          <a:p>
            <a:pPr marL="742950" lvl="1" indent="-285750"/>
            <a:r>
              <a:rPr lang="en-US" sz="2000" dirty="0">
                <a:latin typeface="Garamond" panose="02020404030301010803" pitchFamily="18" charset="0"/>
              </a:rPr>
              <a:t>Treatment initiation and adherence</a:t>
            </a:r>
          </a:p>
          <a:p>
            <a:pPr marL="742950" lvl="1" indent="-285750"/>
            <a:r>
              <a:rPr lang="en-US" sz="2000" dirty="0">
                <a:latin typeface="Garamond" panose="02020404030301010803" pitchFamily="18" charset="0"/>
              </a:rPr>
              <a:t>Transmission dynamics</a:t>
            </a:r>
          </a:p>
          <a:p>
            <a:pPr marL="742950" lvl="1" indent="-285750"/>
            <a:endParaRPr lang="en-US" sz="1200" dirty="0">
              <a:latin typeface="Garamond" panose="02020404030301010803" pitchFamily="18" charset="0"/>
            </a:endParaRPr>
          </a:p>
          <a:p>
            <a:pPr marL="285750" indent="-285750"/>
            <a:r>
              <a:rPr lang="en-US" sz="2400" dirty="0">
                <a:latin typeface="Garamond" panose="02020404030301010803" pitchFamily="18" charset="0"/>
              </a:rPr>
              <a:t>STI epidemiology </a:t>
            </a:r>
          </a:p>
        </p:txBody>
      </p:sp>
    </p:spTree>
    <p:extLst>
      <p:ext uri="{BB962C8B-B14F-4D97-AF65-F5344CB8AC3E}">
        <p14:creationId xmlns:p14="http://schemas.microsoft.com/office/powerpoint/2010/main" val="3928607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C7BEF-E975-4AA1-861C-C629793FE8D1}"/>
              </a:ext>
            </a:extLst>
          </p:cNvPr>
          <p:cNvSpPr>
            <a:spLocks noGrp="1"/>
          </p:cNvSpPr>
          <p:nvPr>
            <p:ph type="title"/>
          </p:nvPr>
        </p:nvSpPr>
        <p:spPr>
          <a:xfrm>
            <a:off x="479794" y="378503"/>
            <a:ext cx="6766580" cy="760872"/>
          </a:xfrm>
        </p:spPr>
        <p:txBody>
          <a:bodyPr>
            <a:normAutofit fontScale="90000"/>
          </a:bodyPr>
          <a:lstStyle/>
          <a:p>
            <a:r>
              <a:rPr lang="en-US" dirty="0">
                <a:latin typeface="Garamond" panose="02020404030301010803" pitchFamily="18" charset="0"/>
              </a:rPr>
              <a:t>Screening and Testing Processes</a:t>
            </a:r>
          </a:p>
        </p:txBody>
      </p:sp>
      <p:sp>
        <p:nvSpPr>
          <p:cNvPr id="5" name="Freeform 4"/>
          <p:cNvSpPr/>
          <p:nvPr/>
        </p:nvSpPr>
        <p:spPr>
          <a:xfrm>
            <a:off x="170270" y="2892458"/>
            <a:ext cx="1493077" cy="746538"/>
          </a:xfrm>
          <a:custGeom>
            <a:avLst/>
            <a:gdLst>
              <a:gd name="connsiteX0" fmla="*/ 0 w 1990769"/>
              <a:gd name="connsiteY0" fmla="*/ 99538 h 995384"/>
              <a:gd name="connsiteX1" fmla="*/ 99538 w 1990769"/>
              <a:gd name="connsiteY1" fmla="*/ 0 h 995384"/>
              <a:gd name="connsiteX2" fmla="*/ 1891231 w 1990769"/>
              <a:gd name="connsiteY2" fmla="*/ 0 h 995384"/>
              <a:gd name="connsiteX3" fmla="*/ 1990769 w 1990769"/>
              <a:gd name="connsiteY3" fmla="*/ 99538 h 995384"/>
              <a:gd name="connsiteX4" fmla="*/ 1990769 w 1990769"/>
              <a:gd name="connsiteY4" fmla="*/ 895846 h 995384"/>
              <a:gd name="connsiteX5" fmla="*/ 1891231 w 1990769"/>
              <a:gd name="connsiteY5" fmla="*/ 995384 h 995384"/>
              <a:gd name="connsiteX6" fmla="*/ 99538 w 1990769"/>
              <a:gd name="connsiteY6" fmla="*/ 995384 h 995384"/>
              <a:gd name="connsiteX7" fmla="*/ 0 w 1990769"/>
              <a:gd name="connsiteY7" fmla="*/ 895846 h 995384"/>
              <a:gd name="connsiteX8" fmla="*/ 0 w 1990769"/>
              <a:gd name="connsiteY8" fmla="*/ 99538 h 99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769" h="995384">
                <a:moveTo>
                  <a:pt x="0" y="99538"/>
                </a:moveTo>
                <a:cubicBezTo>
                  <a:pt x="0" y="44565"/>
                  <a:pt x="44565" y="0"/>
                  <a:pt x="99538" y="0"/>
                </a:cubicBezTo>
                <a:lnTo>
                  <a:pt x="1891231" y="0"/>
                </a:lnTo>
                <a:cubicBezTo>
                  <a:pt x="1946204" y="0"/>
                  <a:pt x="1990769" y="44565"/>
                  <a:pt x="1990769" y="99538"/>
                </a:cubicBezTo>
                <a:lnTo>
                  <a:pt x="1990769" y="895846"/>
                </a:lnTo>
                <a:cubicBezTo>
                  <a:pt x="1990769" y="950819"/>
                  <a:pt x="1946204" y="995384"/>
                  <a:pt x="1891231" y="995384"/>
                </a:cubicBezTo>
                <a:lnTo>
                  <a:pt x="99538" y="995384"/>
                </a:lnTo>
                <a:cubicBezTo>
                  <a:pt x="44565" y="995384"/>
                  <a:pt x="0" y="950819"/>
                  <a:pt x="0" y="895846"/>
                </a:cubicBezTo>
                <a:lnTo>
                  <a:pt x="0" y="99538"/>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867" tIns="31867" rIns="31867" bIns="31867" numCol="1" spcCol="1270" anchor="ctr" anchorCtr="0">
            <a:noAutofit/>
          </a:bodyPr>
          <a:lstStyle/>
          <a:p>
            <a:pPr algn="ctr" defTabSz="700088">
              <a:lnSpc>
                <a:spcPct val="90000"/>
              </a:lnSpc>
              <a:spcBef>
                <a:spcPct val="0"/>
              </a:spcBef>
              <a:spcAft>
                <a:spcPct val="35000"/>
              </a:spcAft>
            </a:pPr>
            <a:r>
              <a:rPr lang="en-US" sz="1575" dirty="0"/>
              <a:t>Person with newly acquired STI infection</a:t>
            </a:r>
          </a:p>
        </p:txBody>
      </p:sp>
      <p:sp>
        <p:nvSpPr>
          <p:cNvPr id="7" name="Freeform 6"/>
          <p:cNvSpPr/>
          <p:nvPr/>
        </p:nvSpPr>
        <p:spPr>
          <a:xfrm>
            <a:off x="2590361" y="1641646"/>
            <a:ext cx="1493077" cy="746538"/>
          </a:xfrm>
          <a:custGeom>
            <a:avLst/>
            <a:gdLst>
              <a:gd name="connsiteX0" fmla="*/ 0 w 1990769"/>
              <a:gd name="connsiteY0" fmla="*/ 99538 h 995384"/>
              <a:gd name="connsiteX1" fmla="*/ 99538 w 1990769"/>
              <a:gd name="connsiteY1" fmla="*/ 0 h 995384"/>
              <a:gd name="connsiteX2" fmla="*/ 1891231 w 1990769"/>
              <a:gd name="connsiteY2" fmla="*/ 0 h 995384"/>
              <a:gd name="connsiteX3" fmla="*/ 1990769 w 1990769"/>
              <a:gd name="connsiteY3" fmla="*/ 99538 h 995384"/>
              <a:gd name="connsiteX4" fmla="*/ 1990769 w 1990769"/>
              <a:gd name="connsiteY4" fmla="*/ 895846 h 995384"/>
              <a:gd name="connsiteX5" fmla="*/ 1891231 w 1990769"/>
              <a:gd name="connsiteY5" fmla="*/ 995384 h 995384"/>
              <a:gd name="connsiteX6" fmla="*/ 99538 w 1990769"/>
              <a:gd name="connsiteY6" fmla="*/ 995384 h 995384"/>
              <a:gd name="connsiteX7" fmla="*/ 0 w 1990769"/>
              <a:gd name="connsiteY7" fmla="*/ 895846 h 995384"/>
              <a:gd name="connsiteX8" fmla="*/ 0 w 1990769"/>
              <a:gd name="connsiteY8" fmla="*/ 99538 h 99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769" h="995384">
                <a:moveTo>
                  <a:pt x="0" y="99538"/>
                </a:moveTo>
                <a:cubicBezTo>
                  <a:pt x="0" y="44565"/>
                  <a:pt x="44565" y="0"/>
                  <a:pt x="99538" y="0"/>
                </a:cubicBezTo>
                <a:lnTo>
                  <a:pt x="1891231" y="0"/>
                </a:lnTo>
                <a:cubicBezTo>
                  <a:pt x="1946204" y="0"/>
                  <a:pt x="1990769" y="44565"/>
                  <a:pt x="1990769" y="99538"/>
                </a:cubicBezTo>
                <a:lnTo>
                  <a:pt x="1990769" y="895846"/>
                </a:lnTo>
                <a:cubicBezTo>
                  <a:pt x="1990769" y="950819"/>
                  <a:pt x="1946204" y="995384"/>
                  <a:pt x="1891231" y="995384"/>
                </a:cubicBezTo>
                <a:lnTo>
                  <a:pt x="99538" y="995384"/>
                </a:lnTo>
                <a:cubicBezTo>
                  <a:pt x="44565" y="995384"/>
                  <a:pt x="0" y="950819"/>
                  <a:pt x="0" y="895846"/>
                </a:cubicBezTo>
                <a:lnTo>
                  <a:pt x="0" y="99538"/>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867" tIns="31867" rIns="31867" bIns="31867" numCol="1" spcCol="1270" anchor="ctr" anchorCtr="0">
            <a:noAutofit/>
          </a:bodyPr>
          <a:lstStyle/>
          <a:p>
            <a:pPr algn="ctr" defTabSz="700088">
              <a:lnSpc>
                <a:spcPct val="90000"/>
              </a:lnSpc>
              <a:spcBef>
                <a:spcPct val="0"/>
              </a:spcBef>
              <a:spcAft>
                <a:spcPct val="35000"/>
              </a:spcAft>
            </a:pPr>
            <a:r>
              <a:rPr lang="en-US" sz="1575" dirty="0"/>
              <a:t>Symptoms</a:t>
            </a:r>
          </a:p>
        </p:txBody>
      </p:sp>
      <p:sp>
        <p:nvSpPr>
          <p:cNvPr id="9" name="Freeform 8"/>
          <p:cNvSpPr/>
          <p:nvPr/>
        </p:nvSpPr>
        <p:spPr>
          <a:xfrm>
            <a:off x="4699130" y="1290843"/>
            <a:ext cx="1665484" cy="746538"/>
          </a:xfrm>
          <a:custGeom>
            <a:avLst/>
            <a:gdLst>
              <a:gd name="connsiteX0" fmla="*/ 0 w 1990769"/>
              <a:gd name="connsiteY0" fmla="*/ 99538 h 995384"/>
              <a:gd name="connsiteX1" fmla="*/ 99538 w 1990769"/>
              <a:gd name="connsiteY1" fmla="*/ 0 h 995384"/>
              <a:gd name="connsiteX2" fmla="*/ 1891231 w 1990769"/>
              <a:gd name="connsiteY2" fmla="*/ 0 h 995384"/>
              <a:gd name="connsiteX3" fmla="*/ 1990769 w 1990769"/>
              <a:gd name="connsiteY3" fmla="*/ 99538 h 995384"/>
              <a:gd name="connsiteX4" fmla="*/ 1990769 w 1990769"/>
              <a:gd name="connsiteY4" fmla="*/ 895846 h 995384"/>
              <a:gd name="connsiteX5" fmla="*/ 1891231 w 1990769"/>
              <a:gd name="connsiteY5" fmla="*/ 995384 h 995384"/>
              <a:gd name="connsiteX6" fmla="*/ 99538 w 1990769"/>
              <a:gd name="connsiteY6" fmla="*/ 995384 h 995384"/>
              <a:gd name="connsiteX7" fmla="*/ 0 w 1990769"/>
              <a:gd name="connsiteY7" fmla="*/ 895846 h 995384"/>
              <a:gd name="connsiteX8" fmla="*/ 0 w 1990769"/>
              <a:gd name="connsiteY8" fmla="*/ 99538 h 99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769" h="995384">
                <a:moveTo>
                  <a:pt x="0" y="99538"/>
                </a:moveTo>
                <a:cubicBezTo>
                  <a:pt x="0" y="44565"/>
                  <a:pt x="44565" y="0"/>
                  <a:pt x="99538" y="0"/>
                </a:cubicBezTo>
                <a:lnTo>
                  <a:pt x="1891231" y="0"/>
                </a:lnTo>
                <a:cubicBezTo>
                  <a:pt x="1946204" y="0"/>
                  <a:pt x="1990769" y="44565"/>
                  <a:pt x="1990769" y="99538"/>
                </a:cubicBezTo>
                <a:lnTo>
                  <a:pt x="1990769" y="895846"/>
                </a:lnTo>
                <a:cubicBezTo>
                  <a:pt x="1990769" y="950819"/>
                  <a:pt x="1946204" y="995384"/>
                  <a:pt x="1891231" y="995384"/>
                </a:cubicBezTo>
                <a:lnTo>
                  <a:pt x="99538" y="995384"/>
                </a:lnTo>
                <a:cubicBezTo>
                  <a:pt x="44565" y="995384"/>
                  <a:pt x="0" y="950819"/>
                  <a:pt x="0" y="895846"/>
                </a:cubicBezTo>
                <a:lnTo>
                  <a:pt x="0" y="99538"/>
                </a:lnTo>
                <a:close/>
              </a:path>
            </a:pathLst>
          </a:custGeom>
          <a:solidFill>
            <a:srgbClr val="92D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1867" tIns="31867" rIns="31867" bIns="31867" numCol="1" spcCol="1270" anchor="ctr" anchorCtr="0">
            <a:noAutofit/>
          </a:bodyPr>
          <a:lstStyle/>
          <a:p>
            <a:pPr algn="ctr" defTabSz="700088">
              <a:lnSpc>
                <a:spcPct val="90000"/>
              </a:lnSpc>
              <a:spcBef>
                <a:spcPct val="0"/>
              </a:spcBef>
              <a:spcAft>
                <a:spcPct val="35000"/>
              </a:spcAft>
            </a:pPr>
            <a:r>
              <a:rPr lang="en-US" sz="1575" dirty="0"/>
              <a:t>Tested and Treated (Symptoms-based)</a:t>
            </a:r>
          </a:p>
        </p:txBody>
      </p:sp>
      <p:sp>
        <p:nvSpPr>
          <p:cNvPr id="11" name="Freeform 10"/>
          <p:cNvSpPr/>
          <p:nvPr/>
        </p:nvSpPr>
        <p:spPr>
          <a:xfrm>
            <a:off x="4708905" y="2131716"/>
            <a:ext cx="1655709" cy="746538"/>
          </a:xfrm>
          <a:custGeom>
            <a:avLst/>
            <a:gdLst>
              <a:gd name="connsiteX0" fmla="*/ 0 w 1990769"/>
              <a:gd name="connsiteY0" fmla="*/ 99538 h 995384"/>
              <a:gd name="connsiteX1" fmla="*/ 99538 w 1990769"/>
              <a:gd name="connsiteY1" fmla="*/ 0 h 995384"/>
              <a:gd name="connsiteX2" fmla="*/ 1891231 w 1990769"/>
              <a:gd name="connsiteY2" fmla="*/ 0 h 995384"/>
              <a:gd name="connsiteX3" fmla="*/ 1990769 w 1990769"/>
              <a:gd name="connsiteY3" fmla="*/ 99538 h 995384"/>
              <a:gd name="connsiteX4" fmla="*/ 1990769 w 1990769"/>
              <a:gd name="connsiteY4" fmla="*/ 895846 h 995384"/>
              <a:gd name="connsiteX5" fmla="*/ 1891231 w 1990769"/>
              <a:gd name="connsiteY5" fmla="*/ 995384 h 995384"/>
              <a:gd name="connsiteX6" fmla="*/ 99538 w 1990769"/>
              <a:gd name="connsiteY6" fmla="*/ 995384 h 995384"/>
              <a:gd name="connsiteX7" fmla="*/ 0 w 1990769"/>
              <a:gd name="connsiteY7" fmla="*/ 895846 h 995384"/>
              <a:gd name="connsiteX8" fmla="*/ 0 w 1990769"/>
              <a:gd name="connsiteY8" fmla="*/ 99538 h 99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769" h="995384">
                <a:moveTo>
                  <a:pt x="0" y="99538"/>
                </a:moveTo>
                <a:cubicBezTo>
                  <a:pt x="0" y="44565"/>
                  <a:pt x="44565" y="0"/>
                  <a:pt x="99538" y="0"/>
                </a:cubicBezTo>
                <a:lnTo>
                  <a:pt x="1891231" y="0"/>
                </a:lnTo>
                <a:cubicBezTo>
                  <a:pt x="1946204" y="0"/>
                  <a:pt x="1990769" y="44565"/>
                  <a:pt x="1990769" y="99538"/>
                </a:cubicBezTo>
                <a:lnTo>
                  <a:pt x="1990769" y="895846"/>
                </a:lnTo>
                <a:cubicBezTo>
                  <a:pt x="1990769" y="950819"/>
                  <a:pt x="1946204" y="995384"/>
                  <a:pt x="1891231" y="995384"/>
                </a:cubicBezTo>
                <a:lnTo>
                  <a:pt x="99538" y="995384"/>
                </a:lnTo>
                <a:cubicBezTo>
                  <a:pt x="44565" y="995384"/>
                  <a:pt x="0" y="950819"/>
                  <a:pt x="0" y="895846"/>
                </a:cubicBezTo>
                <a:lnTo>
                  <a:pt x="0" y="99538"/>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867" tIns="31867" rIns="31867" bIns="31867" numCol="1" spcCol="1270" anchor="ctr" anchorCtr="0">
            <a:noAutofit/>
          </a:bodyPr>
          <a:lstStyle/>
          <a:p>
            <a:pPr algn="ctr" defTabSz="700088">
              <a:lnSpc>
                <a:spcPct val="90000"/>
              </a:lnSpc>
              <a:spcBef>
                <a:spcPct val="0"/>
              </a:spcBef>
              <a:spcAft>
                <a:spcPct val="35000"/>
              </a:spcAft>
            </a:pPr>
            <a:r>
              <a:rPr lang="en-US" sz="1575" dirty="0"/>
              <a:t>Not Tested and Treated</a:t>
            </a:r>
          </a:p>
        </p:txBody>
      </p:sp>
      <p:sp>
        <p:nvSpPr>
          <p:cNvPr id="13" name="Freeform 12"/>
          <p:cNvSpPr/>
          <p:nvPr/>
        </p:nvSpPr>
        <p:spPr>
          <a:xfrm>
            <a:off x="6981632" y="1641261"/>
            <a:ext cx="1493077" cy="746538"/>
          </a:xfrm>
          <a:custGeom>
            <a:avLst/>
            <a:gdLst>
              <a:gd name="connsiteX0" fmla="*/ 0 w 1990769"/>
              <a:gd name="connsiteY0" fmla="*/ 99538 h 995384"/>
              <a:gd name="connsiteX1" fmla="*/ 99538 w 1990769"/>
              <a:gd name="connsiteY1" fmla="*/ 0 h 995384"/>
              <a:gd name="connsiteX2" fmla="*/ 1891231 w 1990769"/>
              <a:gd name="connsiteY2" fmla="*/ 0 h 995384"/>
              <a:gd name="connsiteX3" fmla="*/ 1990769 w 1990769"/>
              <a:gd name="connsiteY3" fmla="*/ 99538 h 995384"/>
              <a:gd name="connsiteX4" fmla="*/ 1990769 w 1990769"/>
              <a:gd name="connsiteY4" fmla="*/ 895846 h 995384"/>
              <a:gd name="connsiteX5" fmla="*/ 1891231 w 1990769"/>
              <a:gd name="connsiteY5" fmla="*/ 995384 h 995384"/>
              <a:gd name="connsiteX6" fmla="*/ 99538 w 1990769"/>
              <a:gd name="connsiteY6" fmla="*/ 995384 h 995384"/>
              <a:gd name="connsiteX7" fmla="*/ 0 w 1990769"/>
              <a:gd name="connsiteY7" fmla="*/ 895846 h 995384"/>
              <a:gd name="connsiteX8" fmla="*/ 0 w 1990769"/>
              <a:gd name="connsiteY8" fmla="*/ 99538 h 99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769" h="995384">
                <a:moveTo>
                  <a:pt x="0" y="99538"/>
                </a:moveTo>
                <a:cubicBezTo>
                  <a:pt x="0" y="44565"/>
                  <a:pt x="44565" y="0"/>
                  <a:pt x="99538" y="0"/>
                </a:cubicBezTo>
                <a:lnTo>
                  <a:pt x="1891231" y="0"/>
                </a:lnTo>
                <a:cubicBezTo>
                  <a:pt x="1946204" y="0"/>
                  <a:pt x="1990769" y="44565"/>
                  <a:pt x="1990769" y="99538"/>
                </a:cubicBezTo>
                <a:lnTo>
                  <a:pt x="1990769" y="895846"/>
                </a:lnTo>
                <a:cubicBezTo>
                  <a:pt x="1990769" y="950819"/>
                  <a:pt x="1946204" y="995384"/>
                  <a:pt x="1891231" y="995384"/>
                </a:cubicBezTo>
                <a:lnTo>
                  <a:pt x="99538" y="995384"/>
                </a:lnTo>
                <a:cubicBezTo>
                  <a:pt x="44565" y="995384"/>
                  <a:pt x="0" y="950819"/>
                  <a:pt x="0" y="895846"/>
                </a:cubicBezTo>
                <a:lnTo>
                  <a:pt x="0" y="99538"/>
                </a:lnTo>
                <a:close/>
              </a:path>
            </a:pathLst>
          </a:custGeom>
          <a:solidFill>
            <a:srgbClr val="92D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1867" tIns="31867" rIns="31867" bIns="31867" numCol="1" spcCol="1270" anchor="ctr" anchorCtr="0">
            <a:noAutofit/>
          </a:bodyPr>
          <a:lstStyle/>
          <a:p>
            <a:pPr algn="ctr" defTabSz="700088">
              <a:lnSpc>
                <a:spcPct val="90000"/>
              </a:lnSpc>
              <a:spcBef>
                <a:spcPct val="0"/>
              </a:spcBef>
              <a:spcAft>
                <a:spcPct val="35000"/>
              </a:spcAft>
            </a:pPr>
            <a:r>
              <a:rPr lang="en-US" sz="1575" dirty="0"/>
              <a:t>Screened and Treated (Asymptomatic)</a:t>
            </a:r>
          </a:p>
        </p:txBody>
      </p:sp>
      <p:sp>
        <p:nvSpPr>
          <p:cNvPr id="19" name="Freeform 18"/>
          <p:cNvSpPr/>
          <p:nvPr/>
        </p:nvSpPr>
        <p:spPr>
          <a:xfrm>
            <a:off x="6981631" y="2573656"/>
            <a:ext cx="1493077" cy="746538"/>
          </a:xfrm>
          <a:custGeom>
            <a:avLst/>
            <a:gdLst>
              <a:gd name="connsiteX0" fmla="*/ 0 w 1990769"/>
              <a:gd name="connsiteY0" fmla="*/ 99538 h 995384"/>
              <a:gd name="connsiteX1" fmla="*/ 99538 w 1990769"/>
              <a:gd name="connsiteY1" fmla="*/ 0 h 995384"/>
              <a:gd name="connsiteX2" fmla="*/ 1891231 w 1990769"/>
              <a:gd name="connsiteY2" fmla="*/ 0 h 995384"/>
              <a:gd name="connsiteX3" fmla="*/ 1990769 w 1990769"/>
              <a:gd name="connsiteY3" fmla="*/ 99538 h 995384"/>
              <a:gd name="connsiteX4" fmla="*/ 1990769 w 1990769"/>
              <a:gd name="connsiteY4" fmla="*/ 895846 h 995384"/>
              <a:gd name="connsiteX5" fmla="*/ 1891231 w 1990769"/>
              <a:gd name="connsiteY5" fmla="*/ 995384 h 995384"/>
              <a:gd name="connsiteX6" fmla="*/ 99538 w 1990769"/>
              <a:gd name="connsiteY6" fmla="*/ 995384 h 995384"/>
              <a:gd name="connsiteX7" fmla="*/ 0 w 1990769"/>
              <a:gd name="connsiteY7" fmla="*/ 895846 h 995384"/>
              <a:gd name="connsiteX8" fmla="*/ 0 w 1990769"/>
              <a:gd name="connsiteY8" fmla="*/ 99538 h 99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769" h="995384">
                <a:moveTo>
                  <a:pt x="0" y="99538"/>
                </a:moveTo>
                <a:cubicBezTo>
                  <a:pt x="0" y="44565"/>
                  <a:pt x="44565" y="0"/>
                  <a:pt x="99538" y="0"/>
                </a:cubicBezTo>
                <a:lnTo>
                  <a:pt x="1891231" y="0"/>
                </a:lnTo>
                <a:cubicBezTo>
                  <a:pt x="1946204" y="0"/>
                  <a:pt x="1990769" y="44565"/>
                  <a:pt x="1990769" y="99538"/>
                </a:cubicBezTo>
                <a:lnTo>
                  <a:pt x="1990769" y="895846"/>
                </a:lnTo>
                <a:cubicBezTo>
                  <a:pt x="1990769" y="950819"/>
                  <a:pt x="1946204" y="995384"/>
                  <a:pt x="1891231" y="995384"/>
                </a:cubicBezTo>
                <a:lnTo>
                  <a:pt x="99538" y="995384"/>
                </a:lnTo>
                <a:cubicBezTo>
                  <a:pt x="44565" y="995384"/>
                  <a:pt x="0" y="950819"/>
                  <a:pt x="0" y="895846"/>
                </a:cubicBezTo>
                <a:lnTo>
                  <a:pt x="0" y="99538"/>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867" tIns="31867" rIns="31867" bIns="31867" numCol="1" spcCol="1270" anchor="ctr" anchorCtr="0">
            <a:noAutofit/>
          </a:bodyPr>
          <a:lstStyle/>
          <a:p>
            <a:pPr algn="ctr" defTabSz="700088">
              <a:lnSpc>
                <a:spcPct val="90000"/>
              </a:lnSpc>
              <a:spcBef>
                <a:spcPct val="0"/>
              </a:spcBef>
              <a:spcAft>
                <a:spcPct val="35000"/>
              </a:spcAft>
            </a:pPr>
            <a:r>
              <a:rPr lang="en-US" sz="1575" dirty="0"/>
              <a:t>Not Screened and Not Treated</a:t>
            </a:r>
          </a:p>
        </p:txBody>
      </p:sp>
      <p:sp>
        <p:nvSpPr>
          <p:cNvPr id="24" name="Freeform 23"/>
          <p:cNvSpPr/>
          <p:nvPr/>
        </p:nvSpPr>
        <p:spPr>
          <a:xfrm>
            <a:off x="2600089" y="4443058"/>
            <a:ext cx="1493077" cy="746538"/>
          </a:xfrm>
          <a:custGeom>
            <a:avLst/>
            <a:gdLst>
              <a:gd name="connsiteX0" fmla="*/ 0 w 1990769"/>
              <a:gd name="connsiteY0" fmla="*/ 99538 h 995384"/>
              <a:gd name="connsiteX1" fmla="*/ 99538 w 1990769"/>
              <a:gd name="connsiteY1" fmla="*/ 0 h 995384"/>
              <a:gd name="connsiteX2" fmla="*/ 1891231 w 1990769"/>
              <a:gd name="connsiteY2" fmla="*/ 0 h 995384"/>
              <a:gd name="connsiteX3" fmla="*/ 1990769 w 1990769"/>
              <a:gd name="connsiteY3" fmla="*/ 99538 h 995384"/>
              <a:gd name="connsiteX4" fmla="*/ 1990769 w 1990769"/>
              <a:gd name="connsiteY4" fmla="*/ 895846 h 995384"/>
              <a:gd name="connsiteX5" fmla="*/ 1891231 w 1990769"/>
              <a:gd name="connsiteY5" fmla="*/ 995384 h 995384"/>
              <a:gd name="connsiteX6" fmla="*/ 99538 w 1990769"/>
              <a:gd name="connsiteY6" fmla="*/ 995384 h 995384"/>
              <a:gd name="connsiteX7" fmla="*/ 0 w 1990769"/>
              <a:gd name="connsiteY7" fmla="*/ 895846 h 995384"/>
              <a:gd name="connsiteX8" fmla="*/ 0 w 1990769"/>
              <a:gd name="connsiteY8" fmla="*/ 99538 h 99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769" h="995384">
                <a:moveTo>
                  <a:pt x="0" y="99538"/>
                </a:moveTo>
                <a:cubicBezTo>
                  <a:pt x="0" y="44565"/>
                  <a:pt x="44565" y="0"/>
                  <a:pt x="99538" y="0"/>
                </a:cubicBezTo>
                <a:lnTo>
                  <a:pt x="1891231" y="0"/>
                </a:lnTo>
                <a:cubicBezTo>
                  <a:pt x="1946204" y="0"/>
                  <a:pt x="1990769" y="44565"/>
                  <a:pt x="1990769" y="99538"/>
                </a:cubicBezTo>
                <a:lnTo>
                  <a:pt x="1990769" y="895846"/>
                </a:lnTo>
                <a:cubicBezTo>
                  <a:pt x="1990769" y="950819"/>
                  <a:pt x="1946204" y="995384"/>
                  <a:pt x="1891231" y="995384"/>
                </a:cubicBezTo>
                <a:lnTo>
                  <a:pt x="99538" y="995384"/>
                </a:lnTo>
                <a:cubicBezTo>
                  <a:pt x="44565" y="995384"/>
                  <a:pt x="0" y="950819"/>
                  <a:pt x="0" y="895846"/>
                </a:cubicBezTo>
                <a:lnTo>
                  <a:pt x="0" y="99538"/>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867" tIns="31867" rIns="31867" bIns="31867" numCol="1" spcCol="1270" anchor="ctr" anchorCtr="0">
            <a:noAutofit/>
          </a:bodyPr>
          <a:lstStyle/>
          <a:p>
            <a:pPr algn="ctr" defTabSz="700088">
              <a:lnSpc>
                <a:spcPct val="90000"/>
              </a:lnSpc>
              <a:spcBef>
                <a:spcPct val="0"/>
              </a:spcBef>
              <a:spcAft>
                <a:spcPct val="35000"/>
              </a:spcAft>
            </a:pPr>
            <a:r>
              <a:rPr lang="en-US" sz="1575" dirty="0"/>
              <a:t>No symptoms</a:t>
            </a:r>
          </a:p>
        </p:txBody>
      </p:sp>
      <p:sp>
        <p:nvSpPr>
          <p:cNvPr id="26" name="Freeform 25"/>
          <p:cNvSpPr/>
          <p:nvPr/>
        </p:nvSpPr>
        <p:spPr>
          <a:xfrm>
            <a:off x="4689776" y="3941026"/>
            <a:ext cx="1674838" cy="746538"/>
          </a:xfrm>
          <a:custGeom>
            <a:avLst/>
            <a:gdLst>
              <a:gd name="connsiteX0" fmla="*/ 0 w 1990769"/>
              <a:gd name="connsiteY0" fmla="*/ 99538 h 995384"/>
              <a:gd name="connsiteX1" fmla="*/ 99538 w 1990769"/>
              <a:gd name="connsiteY1" fmla="*/ 0 h 995384"/>
              <a:gd name="connsiteX2" fmla="*/ 1891231 w 1990769"/>
              <a:gd name="connsiteY2" fmla="*/ 0 h 995384"/>
              <a:gd name="connsiteX3" fmla="*/ 1990769 w 1990769"/>
              <a:gd name="connsiteY3" fmla="*/ 99538 h 995384"/>
              <a:gd name="connsiteX4" fmla="*/ 1990769 w 1990769"/>
              <a:gd name="connsiteY4" fmla="*/ 895846 h 995384"/>
              <a:gd name="connsiteX5" fmla="*/ 1891231 w 1990769"/>
              <a:gd name="connsiteY5" fmla="*/ 995384 h 995384"/>
              <a:gd name="connsiteX6" fmla="*/ 99538 w 1990769"/>
              <a:gd name="connsiteY6" fmla="*/ 995384 h 995384"/>
              <a:gd name="connsiteX7" fmla="*/ 0 w 1990769"/>
              <a:gd name="connsiteY7" fmla="*/ 895846 h 995384"/>
              <a:gd name="connsiteX8" fmla="*/ 0 w 1990769"/>
              <a:gd name="connsiteY8" fmla="*/ 99538 h 99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769" h="995384">
                <a:moveTo>
                  <a:pt x="0" y="99538"/>
                </a:moveTo>
                <a:cubicBezTo>
                  <a:pt x="0" y="44565"/>
                  <a:pt x="44565" y="0"/>
                  <a:pt x="99538" y="0"/>
                </a:cubicBezTo>
                <a:lnTo>
                  <a:pt x="1891231" y="0"/>
                </a:lnTo>
                <a:cubicBezTo>
                  <a:pt x="1946204" y="0"/>
                  <a:pt x="1990769" y="44565"/>
                  <a:pt x="1990769" y="99538"/>
                </a:cubicBezTo>
                <a:lnTo>
                  <a:pt x="1990769" y="895846"/>
                </a:lnTo>
                <a:cubicBezTo>
                  <a:pt x="1990769" y="950819"/>
                  <a:pt x="1946204" y="995384"/>
                  <a:pt x="1891231" y="995384"/>
                </a:cubicBezTo>
                <a:lnTo>
                  <a:pt x="99538" y="995384"/>
                </a:lnTo>
                <a:cubicBezTo>
                  <a:pt x="44565" y="995384"/>
                  <a:pt x="0" y="950819"/>
                  <a:pt x="0" y="895846"/>
                </a:cubicBezTo>
                <a:lnTo>
                  <a:pt x="0" y="99538"/>
                </a:lnTo>
                <a:close/>
              </a:path>
            </a:pathLst>
          </a:custGeom>
          <a:solidFill>
            <a:srgbClr val="92D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1867" tIns="31867" rIns="31867" bIns="31867" numCol="1" spcCol="1270" anchor="ctr" anchorCtr="0">
            <a:noAutofit/>
          </a:bodyPr>
          <a:lstStyle/>
          <a:p>
            <a:pPr algn="ctr" defTabSz="700088">
              <a:lnSpc>
                <a:spcPct val="90000"/>
              </a:lnSpc>
              <a:spcBef>
                <a:spcPct val="0"/>
              </a:spcBef>
              <a:spcAft>
                <a:spcPct val="35000"/>
              </a:spcAft>
            </a:pPr>
            <a:r>
              <a:rPr lang="en-US" sz="1575" dirty="0"/>
              <a:t>Screened and Treated (Asymptomatic)</a:t>
            </a:r>
          </a:p>
        </p:txBody>
      </p:sp>
      <p:sp>
        <p:nvSpPr>
          <p:cNvPr id="28" name="Freeform 27"/>
          <p:cNvSpPr/>
          <p:nvPr/>
        </p:nvSpPr>
        <p:spPr>
          <a:xfrm>
            <a:off x="4708905" y="4822928"/>
            <a:ext cx="1665484" cy="746538"/>
          </a:xfrm>
          <a:custGeom>
            <a:avLst/>
            <a:gdLst>
              <a:gd name="connsiteX0" fmla="*/ 0 w 1990769"/>
              <a:gd name="connsiteY0" fmla="*/ 99538 h 995384"/>
              <a:gd name="connsiteX1" fmla="*/ 99538 w 1990769"/>
              <a:gd name="connsiteY1" fmla="*/ 0 h 995384"/>
              <a:gd name="connsiteX2" fmla="*/ 1891231 w 1990769"/>
              <a:gd name="connsiteY2" fmla="*/ 0 h 995384"/>
              <a:gd name="connsiteX3" fmla="*/ 1990769 w 1990769"/>
              <a:gd name="connsiteY3" fmla="*/ 99538 h 995384"/>
              <a:gd name="connsiteX4" fmla="*/ 1990769 w 1990769"/>
              <a:gd name="connsiteY4" fmla="*/ 895846 h 995384"/>
              <a:gd name="connsiteX5" fmla="*/ 1891231 w 1990769"/>
              <a:gd name="connsiteY5" fmla="*/ 995384 h 995384"/>
              <a:gd name="connsiteX6" fmla="*/ 99538 w 1990769"/>
              <a:gd name="connsiteY6" fmla="*/ 995384 h 995384"/>
              <a:gd name="connsiteX7" fmla="*/ 0 w 1990769"/>
              <a:gd name="connsiteY7" fmla="*/ 895846 h 995384"/>
              <a:gd name="connsiteX8" fmla="*/ 0 w 1990769"/>
              <a:gd name="connsiteY8" fmla="*/ 99538 h 995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769" h="995384">
                <a:moveTo>
                  <a:pt x="0" y="99538"/>
                </a:moveTo>
                <a:cubicBezTo>
                  <a:pt x="0" y="44565"/>
                  <a:pt x="44565" y="0"/>
                  <a:pt x="99538" y="0"/>
                </a:cubicBezTo>
                <a:lnTo>
                  <a:pt x="1891231" y="0"/>
                </a:lnTo>
                <a:cubicBezTo>
                  <a:pt x="1946204" y="0"/>
                  <a:pt x="1990769" y="44565"/>
                  <a:pt x="1990769" y="99538"/>
                </a:cubicBezTo>
                <a:lnTo>
                  <a:pt x="1990769" y="895846"/>
                </a:lnTo>
                <a:cubicBezTo>
                  <a:pt x="1990769" y="950819"/>
                  <a:pt x="1946204" y="995384"/>
                  <a:pt x="1891231" y="995384"/>
                </a:cubicBezTo>
                <a:lnTo>
                  <a:pt x="99538" y="995384"/>
                </a:lnTo>
                <a:cubicBezTo>
                  <a:pt x="44565" y="995384"/>
                  <a:pt x="0" y="950819"/>
                  <a:pt x="0" y="895846"/>
                </a:cubicBezTo>
                <a:lnTo>
                  <a:pt x="0" y="99538"/>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867" tIns="31867" rIns="31867" bIns="31867" numCol="1" spcCol="1270" anchor="ctr" anchorCtr="0">
            <a:noAutofit/>
          </a:bodyPr>
          <a:lstStyle/>
          <a:p>
            <a:pPr algn="ctr" defTabSz="700088">
              <a:lnSpc>
                <a:spcPct val="90000"/>
              </a:lnSpc>
              <a:spcBef>
                <a:spcPct val="0"/>
              </a:spcBef>
              <a:spcAft>
                <a:spcPct val="35000"/>
              </a:spcAft>
            </a:pPr>
            <a:r>
              <a:rPr lang="en-US" sz="1575" dirty="0"/>
              <a:t>Not Screened and Not Treated</a:t>
            </a:r>
          </a:p>
        </p:txBody>
      </p:sp>
      <p:cxnSp>
        <p:nvCxnSpPr>
          <p:cNvPr id="38" name="Straight Connector 37"/>
          <p:cNvCxnSpPr>
            <a:cxnSpLocks/>
          </p:cNvCxnSpPr>
          <p:nvPr/>
        </p:nvCxnSpPr>
        <p:spPr>
          <a:xfrm flipV="1">
            <a:off x="4063842" y="4282061"/>
            <a:ext cx="656070" cy="617379"/>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1375763" y="5619959"/>
            <a:ext cx="6688299" cy="369332"/>
          </a:xfrm>
          <a:prstGeom prst="rect">
            <a:avLst/>
          </a:prstGeom>
          <a:noFill/>
        </p:spPr>
        <p:txBody>
          <a:bodyPr wrap="square" rtlCol="0">
            <a:spAutoFit/>
          </a:bodyPr>
          <a:lstStyle/>
          <a:p>
            <a:r>
              <a:rPr lang="en-US" b="1" dirty="0">
                <a:latin typeface="Garamond" panose="02020404030301010803" pitchFamily="18" charset="0"/>
              </a:rPr>
              <a:t>Sensitivity Analyses: Interval and coverage of screening</a:t>
            </a:r>
          </a:p>
        </p:txBody>
      </p:sp>
      <mc:AlternateContent xmlns:mc="http://schemas.openxmlformats.org/markup-compatibility/2006">
        <mc:Choice xmlns:a14="http://schemas.microsoft.com/office/drawing/2010/main" Requires="a14">
          <p:sp>
            <p:nvSpPr>
              <p:cNvPr id="14" name="TextBox 13"/>
              <p:cNvSpPr txBox="1"/>
              <p:nvPr/>
            </p:nvSpPr>
            <p:spPr>
              <a:xfrm>
                <a:off x="667430" y="6055379"/>
                <a:ext cx="8303876" cy="434543"/>
              </a:xfrm>
              <a:prstGeom prst="rect">
                <a:avLst/>
              </a:prstGeom>
              <a:noFill/>
            </p:spPr>
            <p:txBody>
              <a:bodyPr wrap="square" lIns="0" tIns="0" rIns="0" bIns="0" rtlCol="0">
                <a:spAutoFit/>
              </a:bodyPr>
              <a:lstStyle/>
              <a:p>
                <a:r>
                  <a:rPr lang="en-US" dirty="0"/>
                  <a:t>Coverage = </a:t>
                </a: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𝑁𝑢𝑚𝑏𝑒𝑟</m:t>
                        </m:r>
                        <m:r>
                          <a:rPr lang="en-US" b="0" i="1" smtClean="0">
                            <a:latin typeface="Cambria Math" panose="02040503050406030204" pitchFamily="18" charset="0"/>
                          </a:rPr>
                          <m:t> </m:t>
                        </m:r>
                        <m:r>
                          <a:rPr lang="en-US" b="0" i="1" smtClean="0">
                            <a:latin typeface="Cambria Math" panose="02040503050406030204" pitchFamily="18" charset="0"/>
                          </a:rPr>
                          <m:t>𝑜𝑛</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𝑡𝑒𝑠𝑡𝑖𝑛𝑔</m:t>
                        </m:r>
                        <m:r>
                          <a:rPr lang="en-US" b="0" i="1" smtClean="0">
                            <a:latin typeface="Cambria Math" panose="02040503050406030204" pitchFamily="18" charset="0"/>
                          </a:rPr>
                          <m:t> </m:t>
                        </m:r>
                        <m:r>
                          <a:rPr lang="en-US" b="0" i="1" smtClean="0">
                            <a:latin typeface="Cambria Math" panose="02040503050406030204" pitchFamily="18" charset="0"/>
                          </a:rPr>
                          <m:t>𝑠𝑐h𝑒𝑑𝑢𝑙𝑒</m:t>
                        </m:r>
                      </m:num>
                      <m:den>
                        <m:r>
                          <a:rPr lang="en-US" b="0" i="1" smtClean="0">
                            <a:latin typeface="Cambria Math" panose="02040503050406030204" pitchFamily="18" charset="0"/>
                          </a:rPr>
                          <m:t>𝑁𝑢𝑚𝑏𝑒𝑟</m:t>
                        </m:r>
                        <m:r>
                          <a:rPr lang="en-US" b="0" i="1" smtClean="0">
                            <a:latin typeface="Cambria Math" panose="02040503050406030204" pitchFamily="18" charset="0"/>
                          </a:rPr>
                          <m:t> </m:t>
                        </m:r>
                        <m:r>
                          <a:rPr lang="en-US" b="0" i="1" smtClean="0">
                            <a:latin typeface="Cambria Math" panose="02040503050406030204" pitchFamily="18" charset="0"/>
                          </a:rPr>
                          <m:t>𝑒𝑙𝑖𝑔𝑖𝑏𝑙𝑒</m:t>
                        </m:r>
                        <m:r>
                          <a:rPr lang="en-US" b="0" i="1" smtClean="0">
                            <a:latin typeface="Cambria Math" panose="02040503050406030204" pitchFamily="18" charset="0"/>
                          </a:rPr>
                          <m:t> </m:t>
                        </m:r>
                        <m:r>
                          <a:rPr lang="en-US" b="0" i="1" smtClean="0">
                            <a:latin typeface="Cambria Math" panose="02040503050406030204" pitchFamily="18" charset="0"/>
                          </a:rPr>
                          <m:t>𝑡𝑜</m:t>
                        </m:r>
                        <m:r>
                          <a:rPr lang="en-US" b="0" i="1" smtClean="0">
                            <a:latin typeface="Cambria Math" panose="02040503050406030204" pitchFamily="18" charset="0"/>
                          </a:rPr>
                          <m:t> </m:t>
                        </m:r>
                        <m:r>
                          <a:rPr lang="en-US" b="0" i="1" smtClean="0">
                            <a:latin typeface="Cambria Math" panose="02040503050406030204" pitchFamily="18" charset="0"/>
                          </a:rPr>
                          <m:t>𝑏𝑒</m:t>
                        </m:r>
                        <m:r>
                          <a:rPr lang="en-US" b="0" i="1" smtClean="0">
                            <a:latin typeface="Cambria Math" panose="02040503050406030204" pitchFamily="18" charset="0"/>
                          </a:rPr>
                          <m:t> </m:t>
                        </m:r>
                        <m:r>
                          <a:rPr lang="en-US" b="0" i="1" smtClean="0">
                            <a:latin typeface="Cambria Math" panose="02040503050406030204" pitchFamily="18" charset="0"/>
                          </a:rPr>
                          <m:t>𝑜𝑛</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𝑡𝑒𝑠𝑡𝑖𝑛𝑔</m:t>
                        </m:r>
                        <m:r>
                          <a:rPr lang="en-US" b="0" i="1" smtClean="0">
                            <a:latin typeface="Cambria Math" panose="02040503050406030204" pitchFamily="18" charset="0"/>
                          </a:rPr>
                          <m:t> </m:t>
                        </m:r>
                        <m:r>
                          <a:rPr lang="en-US" b="0" i="1" smtClean="0">
                            <a:latin typeface="Cambria Math" panose="02040503050406030204" pitchFamily="18" charset="0"/>
                          </a:rPr>
                          <m:t>𝑠𝑐h𝑒𝑑𝑢𝑙𝑒</m:t>
                        </m:r>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𝑁𝑢𝑚𝑏𝑒𝑟</m:t>
                        </m:r>
                        <m:r>
                          <a:rPr lang="en-US" b="0" i="1" smtClean="0">
                            <a:latin typeface="Cambria Math" panose="02040503050406030204" pitchFamily="18" charset="0"/>
                          </a:rPr>
                          <m:t> </m:t>
                        </m:r>
                        <m:r>
                          <a:rPr lang="en-US" b="0" i="1" smtClean="0">
                            <a:latin typeface="Cambria Math" panose="02040503050406030204" pitchFamily="18" charset="0"/>
                          </a:rPr>
                          <m:t>𝑎𝑠𝑠𝑖𝑔𝑛𝑒𝑑</m:t>
                        </m:r>
                        <m:r>
                          <a:rPr lang="en-US" b="0" i="1" smtClean="0">
                            <a:latin typeface="Cambria Math" panose="02040503050406030204" pitchFamily="18" charset="0"/>
                          </a:rPr>
                          <m:t> </m:t>
                        </m:r>
                        <m:r>
                          <a:rPr lang="en-US" b="0" i="1" smtClean="0">
                            <a:latin typeface="Cambria Math" panose="02040503050406030204" pitchFamily="18" charset="0"/>
                          </a:rPr>
                          <m:t>𝑡𝑜</m:t>
                        </m:r>
                        <m:r>
                          <a:rPr lang="en-US" b="0" i="1" smtClean="0">
                            <a:latin typeface="Cambria Math" panose="02040503050406030204" pitchFamily="18" charset="0"/>
                          </a:rPr>
                          <m:t> </m:t>
                        </m:r>
                        <m:r>
                          <a:rPr lang="en-US" b="0" i="1" smtClean="0">
                            <a:latin typeface="Cambria Math" panose="02040503050406030204" pitchFamily="18" charset="0"/>
                          </a:rPr>
                          <m:t>𝑡𝑒𝑠𝑡</m:t>
                        </m:r>
                        <m:r>
                          <a:rPr lang="en-US" b="0" i="1" smtClean="0">
                            <a:latin typeface="Cambria Math" panose="02040503050406030204" pitchFamily="18" charset="0"/>
                          </a:rPr>
                          <m:t> </m:t>
                        </m:r>
                        <m:r>
                          <a:rPr lang="en-US" b="0" i="1" smtClean="0">
                            <a:latin typeface="Cambria Math" panose="02040503050406030204" pitchFamily="18" charset="0"/>
                          </a:rPr>
                          <m:t>𝑎𝑛𝑛𝑢𝑎𝑙𝑙𝑦</m:t>
                        </m:r>
                      </m:num>
                      <m:den>
                        <m:r>
                          <a:rPr lang="en-US" b="0" i="1" smtClean="0">
                            <a:latin typeface="Cambria Math" panose="02040503050406030204" pitchFamily="18" charset="0"/>
                          </a:rPr>
                          <m:t>𝑁𝑢𝑚𝑏𝑒𝑟</m:t>
                        </m:r>
                        <m:r>
                          <a:rPr lang="en-US" b="0" i="1" smtClean="0">
                            <a:latin typeface="Cambria Math" panose="02040503050406030204" pitchFamily="18" charset="0"/>
                          </a:rPr>
                          <m:t> </m:t>
                        </m:r>
                        <m:r>
                          <a:rPr lang="en-US" b="0" i="1" smtClean="0">
                            <a:latin typeface="Cambria Math" panose="02040503050406030204" pitchFamily="18" charset="0"/>
                          </a:rPr>
                          <m:t>𝑠𝑒𝑥𝑢𝑎𝑙𝑙𝑦</m:t>
                        </m:r>
                        <m:r>
                          <a:rPr lang="en-US" b="0" i="1" smtClean="0">
                            <a:latin typeface="Cambria Math" panose="02040503050406030204" pitchFamily="18" charset="0"/>
                          </a:rPr>
                          <m:t> </m:t>
                        </m:r>
                        <m:r>
                          <a:rPr lang="en-US" b="0" i="1" smtClean="0">
                            <a:latin typeface="Cambria Math" panose="02040503050406030204" pitchFamily="18" charset="0"/>
                          </a:rPr>
                          <m:t>𝑎𝑐𝑡𝑖𝑣𝑒</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𝑙𝑎𝑠𝑡</m:t>
                        </m:r>
                        <m:r>
                          <a:rPr lang="en-US" b="0" i="1" smtClean="0">
                            <a:latin typeface="Cambria Math" panose="02040503050406030204" pitchFamily="18" charset="0"/>
                          </a:rPr>
                          <m:t> </m:t>
                        </m:r>
                        <m:r>
                          <a:rPr lang="en-US" b="0" i="1" smtClean="0">
                            <a:latin typeface="Cambria Math" panose="02040503050406030204" pitchFamily="18" charset="0"/>
                          </a:rPr>
                          <m:t>𝑦𝑒𝑎𝑟</m:t>
                        </m:r>
                      </m:den>
                    </m:f>
                  </m:oMath>
                </a14:m>
                <a:endParaRPr lang="en-US" dirty="0"/>
              </a:p>
            </p:txBody>
          </p:sp>
        </mc:Choice>
        <mc:Fallback>
          <p:sp>
            <p:nvSpPr>
              <p:cNvPr id="14" name="TextBox 13"/>
              <p:cNvSpPr txBox="1">
                <a:spLocks noRot="1" noChangeAspect="1" noMove="1" noResize="1" noEditPoints="1" noAdjustHandles="1" noChangeArrowheads="1" noChangeShapeType="1" noTextEdit="1"/>
              </p:cNvSpPr>
              <p:nvPr/>
            </p:nvSpPr>
            <p:spPr>
              <a:xfrm>
                <a:off x="667430" y="6055379"/>
                <a:ext cx="8303876" cy="434543"/>
              </a:xfrm>
              <a:prstGeom prst="rect">
                <a:avLst/>
              </a:prstGeom>
              <a:blipFill>
                <a:blip r:embed="rId3"/>
                <a:stretch>
                  <a:fillRect l="-1687" t="-4167" b="-18056"/>
                </a:stretch>
              </a:blipFill>
            </p:spPr>
            <p:txBody>
              <a:bodyPr/>
              <a:lstStyle/>
              <a:p>
                <a:r>
                  <a:rPr lang="en-US">
                    <a:noFill/>
                  </a:rPr>
                  <a:t> </a:t>
                </a:r>
              </a:p>
            </p:txBody>
          </p:sp>
        </mc:Fallback>
      </mc:AlternateContent>
      <p:cxnSp>
        <p:nvCxnSpPr>
          <p:cNvPr id="20" name="Straight Connector 19">
            <a:extLst>
              <a:ext uri="{FF2B5EF4-FFF2-40B4-BE49-F238E27FC236}">
                <a16:creationId xmlns:a16="http://schemas.microsoft.com/office/drawing/2014/main" id="{01551636-4BC3-4FF1-8B25-148AF6547942}"/>
              </a:ext>
            </a:extLst>
          </p:cNvPr>
          <p:cNvCxnSpPr>
            <a:cxnSpLocks/>
          </p:cNvCxnSpPr>
          <p:nvPr/>
        </p:nvCxnSpPr>
        <p:spPr>
          <a:xfrm>
            <a:off x="1663347" y="3233609"/>
            <a:ext cx="936742" cy="158271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540050D-67D7-40CD-B1A9-A93C15D3A85C}"/>
              </a:ext>
            </a:extLst>
          </p:cNvPr>
          <p:cNvCxnSpPr>
            <a:cxnSpLocks/>
          </p:cNvCxnSpPr>
          <p:nvPr/>
        </p:nvCxnSpPr>
        <p:spPr>
          <a:xfrm flipV="1">
            <a:off x="1663347" y="2022246"/>
            <a:ext cx="936742" cy="1226573"/>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C86B88F-476F-4D44-A4C8-A3ACBE132730}"/>
              </a:ext>
            </a:extLst>
          </p:cNvPr>
          <p:cNvCxnSpPr>
            <a:cxnSpLocks/>
          </p:cNvCxnSpPr>
          <p:nvPr/>
        </p:nvCxnSpPr>
        <p:spPr>
          <a:xfrm flipV="1">
            <a:off x="4098669" y="1664112"/>
            <a:ext cx="610236" cy="36699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67B5C34-774D-4085-9B9F-0F9F53F0D73E}"/>
              </a:ext>
            </a:extLst>
          </p:cNvPr>
          <p:cNvCxnSpPr>
            <a:cxnSpLocks/>
          </p:cNvCxnSpPr>
          <p:nvPr/>
        </p:nvCxnSpPr>
        <p:spPr>
          <a:xfrm>
            <a:off x="4087663" y="2031111"/>
            <a:ext cx="632249" cy="51807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E5C4E46-C3B0-4233-98C7-70ABF013B9F9}"/>
              </a:ext>
            </a:extLst>
          </p:cNvPr>
          <p:cNvCxnSpPr>
            <a:cxnSpLocks/>
          </p:cNvCxnSpPr>
          <p:nvPr/>
        </p:nvCxnSpPr>
        <p:spPr>
          <a:xfrm flipV="1">
            <a:off x="6364613" y="2031111"/>
            <a:ext cx="636474" cy="515494"/>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925434F-C285-4A44-A41B-E6424D25EF5A}"/>
              </a:ext>
            </a:extLst>
          </p:cNvPr>
          <p:cNvCxnSpPr>
            <a:cxnSpLocks/>
          </p:cNvCxnSpPr>
          <p:nvPr/>
        </p:nvCxnSpPr>
        <p:spPr>
          <a:xfrm>
            <a:off x="6353607" y="2546603"/>
            <a:ext cx="632249" cy="423173"/>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17562D8-55D3-4228-9268-B59D0555D1B6}"/>
              </a:ext>
            </a:extLst>
          </p:cNvPr>
          <p:cNvCxnSpPr>
            <a:cxnSpLocks/>
          </p:cNvCxnSpPr>
          <p:nvPr/>
        </p:nvCxnSpPr>
        <p:spPr>
          <a:xfrm flipV="1">
            <a:off x="4098669" y="4325779"/>
            <a:ext cx="610236" cy="52316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52D6952-6F56-4F22-96FA-CBCE47776FF5}"/>
              </a:ext>
            </a:extLst>
          </p:cNvPr>
          <p:cNvCxnSpPr>
            <a:cxnSpLocks/>
          </p:cNvCxnSpPr>
          <p:nvPr/>
        </p:nvCxnSpPr>
        <p:spPr>
          <a:xfrm>
            <a:off x="4087663" y="4848946"/>
            <a:ext cx="632249" cy="40424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D7F8031-FAF0-4572-AA96-46D11AE47258}"/>
              </a:ext>
            </a:extLst>
          </p:cNvPr>
          <p:cNvCxnSpPr>
            <a:cxnSpLocks/>
          </p:cNvCxnSpPr>
          <p:nvPr/>
        </p:nvCxnSpPr>
        <p:spPr>
          <a:xfrm flipV="1">
            <a:off x="6320011" y="1996352"/>
            <a:ext cx="681076" cy="568383"/>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135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FC81-B2FF-400B-89C5-AB6240EA3BCF}"/>
              </a:ext>
            </a:extLst>
          </p:cNvPr>
          <p:cNvSpPr>
            <a:spLocks noGrp="1"/>
          </p:cNvSpPr>
          <p:nvPr>
            <p:ph type="title"/>
          </p:nvPr>
        </p:nvSpPr>
        <p:spPr>
          <a:xfrm>
            <a:off x="100587" y="171449"/>
            <a:ext cx="7214613" cy="1005839"/>
          </a:xfrm>
        </p:spPr>
        <p:txBody>
          <a:bodyPr>
            <a:normAutofit fontScale="90000"/>
          </a:bodyPr>
          <a:lstStyle/>
          <a:p>
            <a:r>
              <a:rPr lang="en-US" dirty="0">
                <a:latin typeface="Garamond" panose="02020404030301010803" pitchFamily="18" charset="0"/>
              </a:rPr>
              <a:t>Screening Indications are Dynamic </a:t>
            </a:r>
          </a:p>
        </p:txBody>
      </p:sp>
      <p:graphicFrame>
        <p:nvGraphicFramePr>
          <p:cNvPr id="4" name="Diagram 3"/>
          <p:cNvGraphicFramePr/>
          <p:nvPr>
            <p:extLst>
              <p:ext uri="{D42A27DB-BD31-4B8C-83A1-F6EECF244321}">
                <p14:modId xmlns:p14="http://schemas.microsoft.com/office/powerpoint/2010/main" val="3324522938"/>
              </p:ext>
            </p:extLst>
          </p:nvPr>
        </p:nvGraphicFramePr>
        <p:xfrm>
          <a:off x="100587" y="1528997"/>
          <a:ext cx="3832342" cy="30890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Connector 5"/>
          <p:cNvCxnSpPr>
            <a:cxnSpLocks/>
          </p:cNvCxnSpPr>
          <p:nvPr/>
        </p:nvCxnSpPr>
        <p:spPr>
          <a:xfrm>
            <a:off x="4893753" y="2035838"/>
            <a:ext cx="5864" cy="2776383"/>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p:cNvCxnSpPr>
            <a:cxnSpLocks/>
          </p:cNvCxnSpPr>
          <p:nvPr/>
        </p:nvCxnSpPr>
        <p:spPr>
          <a:xfrm flipH="1">
            <a:off x="4707638" y="2035838"/>
            <a:ext cx="37223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p:cNvCxnSpPr>
            <a:cxnSpLocks/>
          </p:cNvCxnSpPr>
          <p:nvPr/>
        </p:nvCxnSpPr>
        <p:spPr>
          <a:xfrm flipH="1">
            <a:off x="4761479" y="2461094"/>
            <a:ext cx="287176" cy="1836"/>
          </a:xfrm>
          <a:prstGeom prst="line">
            <a:avLst/>
          </a:prstGeom>
          <a:ln w="38100"/>
        </p:spPr>
        <p:style>
          <a:lnRef idx="1">
            <a:schemeClr val="accent2"/>
          </a:lnRef>
          <a:fillRef idx="0">
            <a:schemeClr val="accent2"/>
          </a:fillRef>
          <a:effectRef idx="0">
            <a:schemeClr val="accent2"/>
          </a:effectRef>
          <a:fontRef idx="minor">
            <a:schemeClr val="tx1"/>
          </a:fontRef>
        </p:style>
      </p:cxnSp>
      <p:cxnSp>
        <p:nvCxnSpPr>
          <p:cNvPr id="16" name="Straight Connector 15"/>
          <p:cNvCxnSpPr>
            <a:cxnSpLocks/>
          </p:cNvCxnSpPr>
          <p:nvPr/>
        </p:nvCxnSpPr>
        <p:spPr>
          <a:xfrm flipH="1">
            <a:off x="4792348" y="2824112"/>
            <a:ext cx="205834" cy="0"/>
          </a:xfrm>
          <a:prstGeom prst="line">
            <a:avLst/>
          </a:prstGeom>
          <a:ln w="38100">
            <a:solidFill>
              <a:schemeClr val="accent4">
                <a:lumMod val="60000"/>
                <a:lumOff val="40000"/>
              </a:schemeClr>
            </a:solidFill>
          </a:ln>
        </p:spPr>
        <p:style>
          <a:lnRef idx="1">
            <a:schemeClr val="accent2"/>
          </a:lnRef>
          <a:fillRef idx="0">
            <a:schemeClr val="accent2"/>
          </a:fillRef>
          <a:effectRef idx="0">
            <a:schemeClr val="accent2"/>
          </a:effectRef>
          <a:fontRef idx="minor">
            <a:schemeClr val="tx1"/>
          </a:fontRef>
        </p:style>
      </p:cxnSp>
      <p:sp>
        <p:nvSpPr>
          <p:cNvPr id="20" name="TextBox 19"/>
          <p:cNvSpPr txBox="1"/>
          <p:nvPr/>
        </p:nvSpPr>
        <p:spPr>
          <a:xfrm>
            <a:off x="5315395" y="1864585"/>
            <a:ext cx="2096878" cy="338554"/>
          </a:xfrm>
          <a:prstGeom prst="rect">
            <a:avLst/>
          </a:prstGeom>
          <a:noFill/>
        </p:spPr>
        <p:txBody>
          <a:bodyPr wrap="square" rtlCol="0">
            <a:spAutoFit/>
          </a:bodyPr>
          <a:lstStyle/>
          <a:p>
            <a:r>
              <a:rPr lang="en-US" sz="1600" dirty="0">
                <a:latin typeface="Garamond" panose="02020404030301010803" pitchFamily="18" charset="0"/>
              </a:rPr>
              <a:t>Month 0: Entrance</a:t>
            </a:r>
          </a:p>
        </p:txBody>
      </p:sp>
      <p:sp>
        <p:nvSpPr>
          <p:cNvPr id="21" name="TextBox 20"/>
          <p:cNvSpPr txBox="1"/>
          <p:nvPr/>
        </p:nvSpPr>
        <p:spPr>
          <a:xfrm>
            <a:off x="5315395" y="2300048"/>
            <a:ext cx="2932584" cy="338554"/>
          </a:xfrm>
          <a:prstGeom prst="rect">
            <a:avLst/>
          </a:prstGeom>
          <a:noFill/>
        </p:spPr>
        <p:txBody>
          <a:bodyPr wrap="square" rtlCol="0">
            <a:spAutoFit/>
          </a:bodyPr>
          <a:lstStyle/>
          <a:p>
            <a:r>
              <a:rPr lang="en-US" sz="1600" dirty="0">
                <a:latin typeface="Garamond" panose="02020404030301010803" pitchFamily="18" charset="0"/>
              </a:rPr>
              <a:t>Month 1: Active with Partner A</a:t>
            </a:r>
          </a:p>
        </p:txBody>
      </p:sp>
      <p:sp>
        <p:nvSpPr>
          <p:cNvPr id="25" name="TextBox 24"/>
          <p:cNvSpPr txBox="1"/>
          <p:nvPr/>
        </p:nvSpPr>
        <p:spPr>
          <a:xfrm>
            <a:off x="5243332" y="3113807"/>
            <a:ext cx="2631414" cy="338554"/>
          </a:xfrm>
          <a:prstGeom prst="rect">
            <a:avLst/>
          </a:prstGeom>
          <a:noFill/>
        </p:spPr>
        <p:txBody>
          <a:bodyPr wrap="square" rtlCol="0">
            <a:spAutoFit/>
          </a:bodyPr>
          <a:lstStyle/>
          <a:p>
            <a:pPr algn="ctr"/>
            <a:r>
              <a:rPr lang="en-US" sz="1600" dirty="0">
                <a:latin typeface="Garamond" panose="02020404030301010803" pitchFamily="18" charset="0"/>
              </a:rPr>
              <a:t>Month 3: Clinical Evaluation</a:t>
            </a:r>
          </a:p>
        </p:txBody>
      </p:sp>
      <p:sp>
        <p:nvSpPr>
          <p:cNvPr id="26" name="TextBox 25"/>
          <p:cNvSpPr txBox="1"/>
          <p:nvPr/>
        </p:nvSpPr>
        <p:spPr>
          <a:xfrm>
            <a:off x="3736075" y="2999292"/>
            <a:ext cx="509048" cy="300082"/>
          </a:xfrm>
          <a:prstGeom prst="rect">
            <a:avLst/>
          </a:prstGeom>
          <a:noFill/>
        </p:spPr>
        <p:txBody>
          <a:bodyPr wrap="square" rtlCol="0">
            <a:spAutoFit/>
          </a:bodyPr>
          <a:lstStyle/>
          <a:p>
            <a:endParaRPr lang="en-US" sz="1350" dirty="0"/>
          </a:p>
        </p:txBody>
      </p:sp>
      <p:cxnSp>
        <p:nvCxnSpPr>
          <p:cNvPr id="38" name="Straight Connector 37"/>
          <p:cNvCxnSpPr>
            <a:cxnSpLocks/>
          </p:cNvCxnSpPr>
          <p:nvPr/>
        </p:nvCxnSpPr>
        <p:spPr>
          <a:xfrm flipH="1">
            <a:off x="4772892" y="3284848"/>
            <a:ext cx="253822" cy="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5275645" y="3401824"/>
            <a:ext cx="2978198" cy="738664"/>
          </a:xfrm>
          <a:prstGeom prst="rect">
            <a:avLst/>
          </a:prstGeom>
          <a:noFill/>
        </p:spPr>
        <p:txBody>
          <a:bodyPr wrap="square" rtlCol="0">
            <a:spAutoFit/>
          </a:bodyPr>
          <a:lstStyle/>
          <a:p>
            <a:pPr marL="171450" indent="-171450">
              <a:buFont typeface="Arial" panose="020B0604020202020204" pitchFamily="34" charset="0"/>
              <a:buChar char="•"/>
            </a:pPr>
            <a:r>
              <a:rPr lang="en-US" sz="1400" b="1" dirty="0">
                <a:latin typeface="Garamond" panose="02020404030301010803" pitchFamily="18" charset="0"/>
              </a:rPr>
              <a:t>&gt;1 partner in prior 6 months? Yes</a:t>
            </a:r>
          </a:p>
          <a:p>
            <a:pPr marL="171450" indent="-171450">
              <a:buFont typeface="Arial" panose="020B0604020202020204" pitchFamily="34" charset="0"/>
              <a:buChar char="•"/>
            </a:pPr>
            <a:r>
              <a:rPr lang="en-US" sz="1400" b="1" dirty="0">
                <a:latin typeface="Garamond" panose="02020404030301010803" pitchFamily="18" charset="0"/>
              </a:rPr>
              <a:t>≥1 partner in prior 12 months? Yes</a:t>
            </a:r>
          </a:p>
          <a:p>
            <a:pPr algn="ctr"/>
            <a:r>
              <a:rPr lang="en-US" sz="1400" b="1" i="1" dirty="0">
                <a:latin typeface="Garamond" panose="02020404030301010803" pitchFamily="18" charset="0"/>
              </a:rPr>
              <a:t>Test again in 6 months</a:t>
            </a:r>
          </a:p>
        </p:txBody>
      </p:sp>
      <p:cxnSp>
        <p:nvCxnSpPr>
          <p:cNvPr id="45" name="Straight Connector 44"/>
          <p:cNvCxnSpPr>
            <a:cxnSpLocks/>
          </p:cNvCxnSpPr>
          <p:nvPr/>
        </p:nvCxnSpPr>
        <p:spPr>
          <a:xfrm flipH="1">
            <a:off x="4744156" y="4335926"/>
            <a:ext cx="323951" cy="0"/>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5274090" y="4440875"/>
            <a:ext cx="2981307" cy="738664"/>
          </a:xfrm>
          <a:prstGeom prst="rect">
            <a:avLst/>
          </a:prstGeom>
          <a:noFill/>
        </p:spPr>
        <p:txBody>
          <a:bodyPr wrap="square" rtlCol="0">
            <a:spAutoFit/>
          </a:bodyPr>
          <a:lstStyle/>
          <a:p>
            <a:pPr marL="171450" indent="-171450">
              <a:buFont typeface="Arial" panose="020B0604020202020204" pitchFamily="34" charset="0"/>
              <a:buChar char="•"/>
            </a:pPr>
            <a:r>
              <a:rPr lang="en-US" sz="1400" b="1" dirty="0">
                <a:latin typeface="Garamond" panose="02020404030301010803" pitchFamily="18" charset="0"/>
              </a:rPr>
              <a:t>&gt;1 partner in prior 6 months? No</a:t>
            </a:r>
          </a:p>
          <a:p>
            <a:pPr marL="171450" indent="-171450">
              <a:buFont typeface="Arial" panose="020B0604020202020204" pitchFamily="34" charset="0"/>
              <a:buChar char="•"/>
            </a:pPr>
            <a:r>
              <a:rPr lang="en-US" sz="1400" b="1" dirty="0">
                <a:latin typeface="Garamond" panose="02020404030301010803" pitchFamily="18" charset="0"/>
              </a:rPr>
              <a:t>≥1 partner in prior 12 months? Yes</a:t>
            </a:r>
          </a:p>
          <a:p>
            <a:pPr algn="ctr"/>
            <a:r>
              <a:rPr lang="en-US" sz="1400" b="1" i="1" dirty="0">
                <a:latin typeface="Garamond" panose="02020404030301010803" pitchFamily="18" charset="0"/>
              </a:rPr>
              <a:t>Test again in 12 months</a:t>
            </a:r>
          </a:p>
        </p:txBody>
      </p:sp>
      <p:sp>
        <p:nvSpPr>
          <p:cNvPr id="43" name="TextBox 42">
            <a:extLst>
              <a:ext uri="{FF2B5EF4-FFF2-40B4-BE49-F238E27FC236}">
                <a16:creationId xmlns:a16="http://schemas.microsoft.com/office/drawing/2014/main" id="{0D12A624-C97E-4FB9-9268-33EB6D307F95}"/>
              </a:ext>
            </a:extLst>
          </p:cNvPr>
          <p:cNvSpPr txBox="1"/>
          <p:nvPr/>
        </p:nvSpPr>
        <p:spPr>
          <a:xfrm>
            <a:off x="218758" y="4780398"/>
            <a:ext cx="3114127" cy="1600438"/>
          </a:xfrm>
          <a:prstGeom prst="rect">
            <a:avLst/>
          </a:prstGeom>
          <a:noFill/>
        </p:spPr>
        <p:txBody>
          <a:bodyPr wrap="square" rtlCol="0">
            <a:spAutoFit/>
          </a:bodyPr>
          <a:lstStyle/>
          <a:p>
            <a:pPr algn="ctr"/>
            <a:r>
              <a:rPr lang="en-US" sz="1400" b="1" dirty="0">
                <a:latin typeface="Garamond" panose="02020404030301010803" pitchFamily="18" charset="0"/>
              </a:rPr>
              <a:t>Risk Categorization:</a:t>
            </a:r>
          </a:p>
          <a:p>
            <a:pPr algn="ctr"/>
            <a:endParaRPr lang="en-US" sz="1400" b="1" dirty="0">
              <a:latin typeface="Garamond" panose="02020404030301010803" pitchFamily="18" charset="0"/>
            </a:endParaRPr>
          </a:p>
          <a:p>
            <a:r>
              <a:rPr lang="en-US" sz="1400" b="1" dirty="0">
                <a:latin typeface="Garamond" panose="02020404030301010803" pitchFamily="18" charset="0"/>
              </a:rPr>
              <a:t>Lower-Risk/Sexually Active (SA): </a:t>
            </a:r>
            <a:endParaRPr lang="en-US" sz="1400" dirty="0">
              <a:latin typeface="Garamond" panose="02020404030301010803" pitchFamily="18" charset="0"/>
            </a:endParaRPr>
          </a:p>
          <a:p>
            <a:r>
              <a:rPr lang="en-US" sz="1400" dirty="0">
                <a:latin typeface="Garamond" panose="02020404030301010803" pitchFamily="18" charset="0"/>
              </a:rPr>
              <a:t>At least one partner in prior 12 months</a:t>
            </a:r>
          </a:p>
          <a:p>
            <a:endParaRPr lang="en-US" sz="1400" dirty="0">
              <a:latin typeface="Garamond" panose="02020404030301010803" pitchFamily="18" charset="0"/>
            </a:endParaRPr>
          </a:p>
          <a:p>
            <a:r>
              <a:rPr lang="en-US" sz="1400" b="1" dirty="0">
                <a:latin typeface="Garamond" panose="02020404030301010803" pitchFamily="18" charset="0"/>
              </a:rPr>
              <a:t>Higher-Risk (HR): </a:t>
            </a:r>
          </a:p>
          <a:p>
            <a:r>
              <a:rPr lang="en-US" sz="1400" dirty="0">
                <a:latin typeface="Garamond" panose="02020404030301010803" pitchFamily="18" charset="0"/>
              </a:rPr>
              <a:t>More than one partner in prior 6 months</a:t>
            </a:r>
          </a:p>
        </p:txBody>
      </p:sp>
      <p:sp>
        <p:nvSpPr>
          <p:cNvPr id="29" name="TextBox 28">
            <a:extLst>
              <a:ext uri="{FF2B5EF4-FFF2-40B4-BE49-F238E27FC236}">
                <a16:creationId xmlns:a16="http://schemas.microsoft.com/office/drawing/2014/main" id="{A8AC4EB3-6651-49AF-898B-0B31608EBD44}"/>
              </a:ext>
            </a:extLst>
          </p:cNvPr>
          <p:cNvSpPr txBox="1"/>
          <p:nvPr/>
        </p:nvSpPr>
        <p:spPr>
          <a:xfrm>
            <a:off x="5322813" y="2638602"/>
            <a:ext cx="2932584" cy="338554"/>
          </a:xfrm>
          <a:prstGeom prst="rect">
            <a:avLst/>
          </a:prstGeom>
          <a:noFill/>
        </p:spPr>
        <p:txBody>
          <a:bodyPr wrap="square" rtlCol="0">
            <a:spAutoFit/>
          </a:bodyPr>
          <a:lstStyle/>
          <a:p>
            <a:r>
              <a:rPr lang="en-US" sz="1600" dirty="0">
                <a:latin typeface="Garamond" panose="02020404030301010803" pitchFamily="18" charset="0"/>
              </a:rPr>
              <a:t>Month 2: Active with Partner B</a:t>
            </a:r>
          </a:p>
        </p:txBody>
      </p:sp>
      <p:sp>
        <p:nvSpPr>
          <p:cNvPr id="33" name="TextBox 32">
            <a:extLst>
              <a:ext uri="{FF2B5EF4-FFF2-40B4-BE49-F238E27FC236}">
                <a16:creationId xmlns:a16="http://schemas.microsoft.com/office/drawing/2014/main" id="{704CB2C5-FEBA-445D-9603-DEFD2AAB75B1}"/>
              </a:ext>
            </a:extLst>
          </p:cNvPr>
          <p:cNvSpPr txBox="1"/>
          <p:nvPr/>
        </p:nvSpPr>
        <p:spPr>
          <a:xfrm>
            <a:off x="5220737" y="4154424"/>
            <a:ext cx="2631414" cy="338554"/>
          </a:xfrm>
          <a:prstGeom prst="rect">
            <a:avLst/>
          </a:prstGeom>
          <a:noFill/>
        </p:spPr>
        <p:txBody>
          <a:bodyPr wrap="square" rtlCol="0">
            <a:spAutoFit/>
          </a:bodyPr>
          <a:lstStyle/>
          <a:p>
            <a:pPr algn="ctr"/>
            <a:r>
              <a:rPr lang="en-US" sz="1600" dirty="0">
                <a:latin typeface="Garamond" panose="02020404030301010803" pitchFamily="18" charset="0"/>
              </a:rPr>
              <a:t>Month 9: Clinical Evaluation</a:t>
            </a:r>
          </a:p>
        </p:txBody>
      </p:sp>
    </p:spTree>
    <p:extLst>
      <p:ext uri="{BB962C8B-B14F-4D97-AF65-F5344CB8AC3E}">
        <p14:creationId xmlns:p14="http://schemas.microsoft.com/office/powerpoint/2010/main" val="1916926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fade">
                                      <p:cBhvr>
                                        <p:cTn id="39" dur="500"/>
                                        <p:tgtEl>
                                          <p:spTgt spid="40"/>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fade">
                                      <p:cBhvr>
                                        <p:cTn id="44" dur="500"/>
                                        <p:tgtEl>
                                          <p:spTgt spid="4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500"/>
                                        <p:tgtEl>
                                          <p:spTgt spid="33"/>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5" grpId="0"/>
      <p:bldP spid="40" grpId="0"/>
      <p:bldP spid="48" grpId="0"/>
      <p:bldP spid="29" grpId="0"/>
      <p:bldP spid="3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693201116"/>
              </p:ext>
            </p:extLst>
          </p:nvPr>
        </p:nvGraphicFramePr>
        <p:xfrm>
          <a:off x="338667" y="1524881"/>
          <a:ext cx="8624710" cy="2021257"/>
        </p:xfrm>
        <a:graphic>
          <a:graphicData uri="http://schemas.openxmlformats.org/drawingml/2006/table">
            <a:tbl>
              <a:tblPr firstRow="1" firstCol="1" bandRow="1">
                <a:tableStyleId>{5C22544A-7EE6-4342-B048-85BDC9FD1C3A}</a:tableStyleId>
              </a:tblPr>
              <a:tblGrid>
                <a:gridCol w="875631">
                  <a:extLst>
                    <a:ext uri="{9D8B030D-6E8A-4147-A177-3AD203B41FA5}">
                      <a16:colId xmlns:a16="http://schemas.microsoft.com/office/drawing/2014/main" val="84592888"/>
                    </a:ext>
                  </a:extLst>
                </a:gridCol>
                <a:gridCol w="2618400">
                  <a:extLst>
                    <a:ext uri="{9D8B030D-6E8A-4147-A177-3AD203B41FA5}">
                      <a16:colId xmlns:a16="http://schemas.microsoft.com/office/drawing/2014/main" val="2563991397"/>
                    </a:ext>
                  </a:extLst>
                </a:gridCol>
                <a:gridCol w="2733472">
                  <a:extLst>
                    <a:ext uri="{9D8B030D-6E8A-4147-A177-3AD203B41FA5}">
                      <a16:colId xmlns:a16="http://schemas.microsoft.com/office/drawing/2014/main" val="3150576928"/>
                    </a:ext>
                  </a:extLst>
                </a:gridCol>
                <a:gridCol w="2397207">
                  <a:extLst>
                    <a:ext uri="{9D8B030D-6E8A-4147-A177-3AD203B41FA5}">
                      <a16:colId xmlns:a16="http://schemas.microsoft.com/office/drawing/2014/main" val="3578372661"/>
                    </a:ext>
                  </a:extLst>
                </a:gridCol>
              </a:tblGrid>
              <a:tr h="241139">
                <a:tc>
                  <a:txBody>
                    <a:bodyPr/>
                    <a:lstStyle/>
                    <a:p>
                      <a:pPr marL="0" marR="0">
                        <a:lnSpc>
                          <a:spcPct val="107000"/>
                        </a:lnSpc>
                        <a:spcBef>
                          <a:spcPts val="0"/>
                        </a:spcBef>
                        <a:spcAft>
                          <a:spcPts val="0"/>
                        </a:spcAft>
                      </a:pPr>
                      <a:endParaRPr lang="en-US" sz="11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Gonorrhe</a:t>
                      </a:r>
                      <a:r>
                        <a:rPr lang="en-US" sz="1400" baseline="0" dirty="0">
                          <a:effectLst/>
                          <a:latin typeface="Garamond" panose="02020404030301010803" pitchFamily="18" charset="0"/>
                          <a:ea typeface="Calibri" panose="020F0502020204030204" pitchFamily="34" charset="0"/>
                          <a:cs typeface="Times New Roman" panose="02020603050405020304" pitchFamily="18" charset="0"/>
                        </a:rPr>
                        <a:t>a incidence</a:t>
                      </a:r>
                      <a:endParaRPr lang="en-US" sz="14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Chlamydia incidence</a:t>
                      </a:r>
                    </a:p>
                  </a:txBody>
                  <a:tcPr marL="18082" marR="18082" marT="0" marB="0" anchor="ctr"/>
                </a:tc>
                <a:tc>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HIV prevalence</a:t>
                      </a:r>
                    </a:p>
                  </a:txBody>
                  <a:tcPr marL="18082" marR="18082" marT="0" marB="0" anchor="ctr"/>
                </a:tc>
                <a:extLst>
                  <a:ext uri="{0D108BD9-81ED-4DB2-BD59-A6C34878D82A}">
                    <a16:rowId xmlns:a16="http://schemas.microsoft.com/office/drawing/2014/main" val="3037501531"/>
                  </a:ext>
                </a:extLst>
              </a:tr>
              <a:tr h="964553">
                <a:tc>
                  <a:txBody>
                    <a:bodyPr/>
                    <a:lstStyle/>
                    <a:p>
                      <a:pPr marL="0" marR="0">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Target</a:t>
                      </a:r>
                    </a:p>
                  </a:txBody>
                  <a:tcPr marL="18082" marR="18082" marT="0" marB="0" anchor="ctr"/>
                </a:tc>
                <a:tc>
                  <a:txBody>
                    <a:bodyPr/>
                    <a:lstStyle/>
                    <a:p>
                      <a:pPr marL="0" marR="0" indent="0" algn="l">
                        <a:lnSpc>
                          <a:spcPct val="107000"/>
                        </a:lnSpc>
                        <a:spcBef>
                          <a:spcPts val="0"/>
                        </a:spcBef>
                        <a:spcAft>
                          <a:spcPts val="0"/>
                        </a:spcAft>
                        <a:buFont typeface="Arial" panose="020B0604020202020204" pitchFamily="34" charset="0"/>
                        <a:buNone/>
                      </a:pPr>
                      <a:r>
                        <a:rPr lang="en-US" sz="1600" b="1" dirty="0">
                          <a:effectLst/>
                          <a:latin typeface="Garamond" panose="02020404030301010803" pitchFamily="18" charset="0"/>
                          <a:ea typeface="Calibri" panose="020F0502020204030204" pitchFamily="34" charset="0"/>
                          <a:cs typeface="Times New Roman" panose="02020603050405020304" pitchFamily="18" charset="0"/>
                        </a:rPr>
                        <a:t>3.5 case/100 person-years</a:t>
                      </a:r>
                    </a:p>
                  </a:txBody>
                  <a:tcPr marL="18082" marR="18082" marT="0" marB="0" anchor="ctr"/>
                </a:tc>
                <a:tc>
                  <a:txBody>
                    <a:bodyPr/>
                    <a:lstStyle/>
                    <a:p>
                      <a:pPr marL="0" marR="0" indent="0" algn="l">
                        <a:lnSpc>
                          <a:spcPct val="107000"/>
                        </a:lnSpc>
                        <a:spcBef>
                          <a:spcPts val="0"/>
                        </a:spcBef>
                        <a:spcAft>
                          <a:spcPts val="0"/>
                        </a:spcAft>
                        <a:buFont typeface="Arial" panose="020B0604020202020204" pitchFamily="34" charset="0"/>
                        <a:buNone/>
                      </a:pPr>
                      <a:r>
                        <a:rPr lang="en-US" sz="1600" b="1" dirty="0">
                          <a:effectLst/>
                          <a:latin typeface="Garamond" panose="02020404030301010803" pitchFamily="18" charset="0"/>
                          <a:ea typeface="Calibri" panose="020F0502020204030204" pitchFamily="34" charset="0"/>
                          <a:cs typeface="Times New Roman" panose="02020603050405020304" pitchFamily="18" charset="0"/>
                        </a:rPr>
                        <a:t>5.6</a:t>
                      </a:r>
                      <a:r>
                        <a:rPr lang="en-US" sz="1600" b="1" baseline="0" dirty="0">
                          <a:effectLst/>
                          <a:latin typeface="Garamond" panose="02020404030301010803" pitchFamily="18" charset="0"/>
                          <a:ea typeface="Calibri" panose="020F0502020204030204" pitchFamily="34" charset="0"/>
                          <a:cs typeface="Times New Roman" panose="02020603050405020304" pitchFamily="18" charset="0"/>
                        </a:rPr>
                        <a:t> </a:t>
                      </a:r>
                      <a:r>
                        <a:rPr lang="en-US" sz="1600" b="1" dirty="0">
                          <a:effectLst/>
                          <a:latin typeface="Garamond" panose="02020404030301010803" pitchFamily="18" charset="0"/>
                          <a:ea typeface="Calibri" panose="020F0502020204030204" pitchFamily="34" charset="0"/>
                          <a:cs typeface="Times New Roman" panose="02020603050405020304" pitchFamily="18" charset="0"/>
                        </a:rPr>
                        <a:t>cases</a:t>
                      </a:r>
                      <a:r>
                        <a:rPr lang="en-US" sz="1600" b="1" baseline="0" dirty="0">
                          <a:effectLst/>
                          <a:latin typeface="Garamond" panose="02020404030301010803" pitchFamily="18" charset="0"/>
                          <a:ea typeface="Calibri" panose="020F0502020204030204" pitchFamily="34" charset="0"/>
                          <a:cs typeface="Times New Roman" panose="02020603050405020304" pitchFamily="18" charset="0"/>
                        </a:rPr>
                        <a:t>/100 person-years</a:t>
                      </a:r>
                      <a:endParaRPr lang="en-US" sz="1600" b="1"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a:txBody>
                    <a:bodyPr/>
                    <a:lstStyle/>
                    <a:p>
                      <a:pPr marL="0" marR="0" indent="0" algn="l">
                        <a:lnSpc>
                          <a:spcPct val="107000"/>
                        </a:lnSpc>
                        <a:spcBef>
                          <a:spcPts val="0"/>
                        </a:spcBef>
                        <a:spcAft>
                          <a:spcPts val="0"/>
                        </a:spcAft>
                        <a:buFont typeface="Arial" panose="020B0604020202020204" pitchFamily="34" charset="0"/>
                        <a:buNone/>
                      </a:pPr>
                      <a:r>
                        <a:rPr lang="en-US" sz="1600" b="1" dirty="0">
                          <a:effectLst/>
                          <a:latin typeface="Garamond" panose="02020404030301010803" pitchFamily="18" charset="0"/>
                          <a:ea typeface="Calibri" panose="020F0502020204030204" pitchFamily="34" charset="0"/>
                          <a:cs typeface="Times New Roman" panose="02020603050405020304" pitchFamily="18" charset="0"/>
                        </a:rPr>
                        <a:t>15 cases/100 persons (15%)</a:t>
                      </a:r>
                    </a:p>
                  </a:txBody>
                  <a:tcPr marL="18082" marR="18082" marT="0" marB="0" anchor="ctr"/>
                </a:tc>
                <a:extLst>
                  <a:ext uri="{0D108BD9-81ED-4DB2-BD59-A6C34878D82A}">
                    <a16:rowId xmlns:a16="http://schemas.microsoft.com/office/drawing/2014/main" val="2033067870"/>
                  </a:ext>
                </a:extLst>
              </a:tr>
              <a:tr h="815565">
                <a:tc>
                  <a:txBody>
                    <a:bodyPr/>
                    <a:lstStyle/>
                    <a:p>
                      <a:pPr marL="0" marR="0">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Source</a:t>
                      </a:r>
                    </a:p>
                  </a:txBody>
                  <a:tcPr marL="18082" marR="18082" marT="0" marB="0" anchor="ctr"/>
                </a:tc>
                <a:tc>
                  <a:txBody>
                    <a:bodyPr/>
                    <a:lstStyle/>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lang="en-US" sz="1300" dirty="0" err="1">
                          <a:effectLst/>
                          <a:latin typeface="Garamond" panose="02020404030301010803" pitchFamily="18" charset="0"/>
                          <a:ea typeface="Calibri" panose="020F0502020204030204" pitchFamily="34" charset="0"/>
                          <a:cs typeface="Times New Roman" panose="02020603050405020304" pitchFamily="18" charset="0"/>
                        </a:rPr>
                        <a:t>Stenger</a:t>
                      </a:r>
                      <a:r>
                        <a:rPr lang="en-US" sz="1300" dirty="0">
                          <a:effectLst/>
                          <a:latin typeface="Garamond" panose="02020404030301010803" pitchFamily="18" charset="0"/>
                          <a:ea typeface="Calibri" panose="020F0502020204030204" pitchFamily="34" charset="0"/>
                          <a:cs typeface="Times New Roman" panose="02020603050405020304" pitchFamily="18" charset="0"/>
                        </a:rPr>
                        <a:t> et al. </a:t>
                      </a:r>
                      <a:r>
                        <a:rPr lang="en-US" sz="1300" i="1" dirty="0">
                          <a:effectLst/>
                          <a:latin typeface="Garamond" panose="02020404030301010803" pitchFamily="18" charset="0"/>
                          <a:ea typeface="Calibri" panose="020F0502020204030204" pitchFamily="34" charset="0"/>
                          <a:cs typeface="Times New Roman" panose="02020603050405020304" pitchFamily="18" charset="0"/>
                        </a:rPr>
                        <a:t>Sex Trans Dis</a:t>
                      </a:r>
                      <a:r>
                        <a:rPr lang="en-US" sz="1300" dirty="0">
                          <a:effectLst/>
                          <a:latin typeface="Garamond" panose="02020404030301010803" pitchFamily="18" charset="0"/>
                          <a:ea typeface="Calibri" panose="020F0502020204030204" pitchFamily="34" charset="0"/>
                          <a:cs typeface="Times New Roman" panose="02020603050405020304" pitchFamily="18" charset="0"/>
                        </a:rPr>
                        <a:t> 2017 </a:t>
                      </a: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lang="en-US" sz="1300" dirty="0">
                          <a:effectLst/>
                          <a:latin typeface="Garamond" panose="02020404030301010803" pitchFamily="18" charset="0"/>
                          <a:ea typeface="Calibri" panose="020F0502020204030204" pitchFamily="34" charset="0"/>
                          <a:cs typeface="Times New Roman" panose="02020603050405020304" pitchFamily="18" charset="0"/>
                        </a:rPr>
                        <a:t>(</a:t>
                      </a:r>
                      <a:r>
                        <a:rPr lang="en-US" sz="1300" dirty="0" err="1">
                          <a:effectLst/>
                          <a:latin typeface="Garamond" panose="02020404030301010803" pitchFamily="18" charset="0"/>
                          <a:ea typeface="Calibri" panose="020F0502020204030204" pitchFamily="34" charset="0"/>
                          <a:cs typeface="Times New Roman" panose="02020603050405020304" pitchFamily="18" charset="0"/>
                        </a:rPr>
                        <a:t>SSuN</a:t>
                      </a:r>
                      <a:r>
                        <a:rPr lang="en-US" sz="1300" dirty="0">
                          <a:effectLst/>
                          <a:latin typeface="Garamond" panose="02020404030301010803" pitchFamily="18" charset="0"/>
                          <a:ea typeface="Calibri" panose="020F0502020204030204" pitchFamily="34" charset="0"/>
                          <a:cs typeface="Times New Roman" panose="02020603050405020304" pitchFamily="18" charset="0"/>
                        </a:rPr>
                        <a:t> Data –</a:t>
                      </a: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 Baltimore, Philadelphia, NYC, SF, California, Washington</a:t>
                      </a:r>
                      <a:r>
                        <a:rPr lang="en-US" sz="1300" dirty="0">
                          <a:effectLst/>
                          <a:latin typeface="Garamond" panose="02020404030301010803" pitchFamily="18" charset="0"/>
                          <a:ea typeface="Calibri" panose="020F0502020204030204" pitchFamily="34" charset="0"/>
                          <a:cs typeface="Times New Roman" panose="02020603050405020304" pitchFamily="18" charset="0"/>
                        </a:rPr>
                        <a:t>)</a:t>
                      </a:r>
                    </a:p>
                  </a:txBody>
                  <a:tcPr marL="18082" marR="18082" marT="0" marB="0" anchor="ctr"/>
                </a:tc>
                <a:tc>
                  <a:txBody>
                    <a:bodyPr/>
                    <a:lstStyle/>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lang="en-US" sz="1300" dirty="0">
                          <a:effectLst/>
                          <a:latin typeface="Garamond" panose="02020404030301010803" pitchFamily="18" charset="0"/>
                          <a:ea typeface="Calibri" panose="020F0502020204030204" pitchFamily="34" charset="0"/>
                          <a:cs typeface="Times New Roman" panose="02020603050405020304" pitchFamily="18" charset="0"/>
                        </a:rPr>
                        <a:t>Kelley</a:t>
                      </a: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 et al. </a:t>
                      </a:r>
                      <a:r>
                        <a:rPr lang="en-US" sz="1300" i="1" baseline="0" dirty="0">
                          <a:effectLst/>
                          <a:latin typeface="Garamond" panose="02020404030301010803" pitchFamily="18" charset="0"/>
                          <a:ea typeface="Calibri" panose="020F0502020204030204" pitchFamily="34" charset="0"/>
                          <a:cs typeface="Times New Roman" panose="02020603050405020304" pitchFamily="18" charset="0"/>
                        </a:rPr>
                        <a:t>AIDS Hum Retroviruses</a:t>
                      </a: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 2015 </a:t>
                      </a:r>
                    </a:p>
                    <a:p>
                      <a:pPr marL="0" marR="0" lvl="0" indent="0" algn="l" defTabSz="914400" rtl="0" eaLnBrk="1" fontAlgn="auto" latinLnBrk="0" hangingPunct="1">
                        <a:lnSpc>
                          <a:spcPct val="107000"/>
                        </a:lnSpc>
                        <a:spcBef>
                          <a:spcPts val="0"/>
                        </a:spcBef>
                        <a:spcAft>
                          <a:spcPts val="0"/>
                        </a:spcAft>
                        <a:buClrTx/>
                        <a:buSzTx/>
                        <a:buFont typeface="Arial" panose="020B0604020202020204" pitchFamily="34" charset="0"/>
                        <a:buNone/>
                        <a:tabLst/>
                        <a:defRPr/>
                      </a:pP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(Atlanta)</a:t>
                      </a:r>
                      <a:endParaRPr lang="en-US" sz="13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a:txBody>
                    <a:bodyPr/>
                    <a:lstStyle/>
                    <a:p>
                      <a:pPr marL="0" marR="0" indent="0" algn="l">
                        <a:lnSpc>
                          <a:spcPct val="107000"/>
                        </a:lnSpc>
                        <a:spcBef>
                          <a:spcPts val="0"/>
                        </a:spcBef>
                        <a:spcAft>
                          <a:spcPts val="0"/>
                        </a:spcAft>
                        <a:buFont typeface="Arial" panose="020B0604020202020204" pitchFamily="34" charset="0"/>
                        <a:buNone/>
                      </a:pPr>
                      <a:r>
                        <a:rPr lang="en-US" sz="1300" dirty="0">
                          <a:effectLst/>
                          <a:latin typeface="Garamond" panose="02020404030301010803" pitchFamily="18" charset="0"/>
                          <a:ea typeface="Calibri" panose="020F0502020204030204" pitchFamily="34" charset="0"/>
                          <a:cs typeface="Times New Roman" panose="02020603050405020304" pitchFamily="18" charset="0"/>
                        </a:rPr>
                        <a:t>Rosenberg et al. </a:t>
                      </a:r>
                      <a:r>
                        <a:rPr lang="en-US" sz="1300" i="1" dirty="0">
                          <a:effectLst/>
                          <a:latin typeface="Garamond" panose="02020404030301010803" pitchFamily="18" charset="0"/>
                          <a:ea typeface="Calibri" panose="020F0502020204030204" pitchFamily="34" charset="0"/>
                          <a:cs typeface="Times New Roman" panose="02020603050405020304" pitchFamily="18" charset="0"/>
                        </a:rPr>
                        <a:t>JMIR Public</a:t>
                      </a:r>
                      <a:r>
                        <a:rPr lang="en-US" sz="1300" i="1" baseline="0" dirty="0">
                          <a:effectLst/>
                          <a:latin typeface="Garamond" panose="02020404030301010803" pitchFamily="18" charset="0"/>
                          <a:ea typeface="Calibri" panose="020F0502020204030204" pitchFamily="34" charset="0"/>
                          <a:cs typeface="Times New Roman" panose="02020603050405020304" pitchFamily="18" charset="0"/>
                        </a:rPr>
                        <a:t> Health </a:t>
                      </a:r>
                      <a:r>
                        <a:rPr lang="en-US" sz="1300" i="1" baseline="0" dirty="0" err="1">
                          <a:effectLst/>
                          <a:latin typeface="Garamond" panose="02020404030301010803" pitchFamily="18" charset="0"/>
                          <a:ea typeface="Calibri" panose="020F0502020204030204" pitchFamily="34" charset="0"/>
                          <a:cs typeface="Times New Roman" panose="02020603050405020304" pitchFamily="18" charset="0"/>
                        </a:rPr>
                        <a:t>Surveill</a:t>
                      </a:r>
                      <a:r>
                        <a:rPr lang="en-US" sz="1300" i="1" baseline="0" dirty="0">
                          <a:effectLst/>
                          <a:latin typeface="Garamond" panose="02020404030301010803" pitchFamily="18" charset="0"/>
                          <a:ea typeface="Calibri" panose="020F0502020204030204" pitchFamily="34" charset="0"/>
                          <a:cs typeface="Times New Roman" panose="02020603050405020304" pitchFamily="18" charset="0"/>
                        </a:rPr>
                        <a:t> </a:t>
                      </a: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2016 </a:t>
                      </a:r>
                    </a:p>
                    <a:p>
                      <a:pPr marL="0" marR="0" indent="0" algn="l">
                        <a:lnSpc>
                          <a:spcPct val="107000"/>
                        </a:lnSpc>
                        <a:spcBef>
                          <a:spcPts val="0"/>
                        </a:spcBef>
                        <a:spcAft>
                          <a:spcPts val="0"/>
                        </a:spcAft>
                        <a:buFont typeface="Arial" panose="020B0604020202020204" pitchFamily="34" charset="0"/>
                        <a:buNone/>
                      </a:pP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(National estimate)</a:t>
                      </a:r>
                      <a:endParaRPr lang="en-US" sz="13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extLst>
                  <a:ext uri="{0D108BD9-81ED-4DB2-BD59-A6C34878D82A}">
                    <a16:rowId xmlns:a16="http://schemas.microsoft.com/office/drawing/2014/main" val="2706857944"/>
                  </a:ext>
                </a:extLst>
              </a:tr>
            </a:tbl>
          </a:graphicData>
        </a:graphic>
      </p:graphicFrame>
      <p:sp>
        <p:nvSpPr>
          <p:cNvPr id="17" name="Title 1"/>
          <p:cNvSpPr txBox="1">
            <a:spLocks/>
          </p:cNvSpPr>
          <p:nvPr/>
        </p:nvSpPr>
        <p:spPr>
          <a:xfrm>
            <a:off x="502855" y="575474"/>
            <a:ext cx="7886700" cy="284592"/>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chemeClr val="bg1"/>
                </a:solidFill>
                <a:latin typeface="Garamond" panose="02020404030301010803" pitchFamily="18" charset="0"/>
              </a:rPr>
              <a:t>Baseline Model Targets</a:t>
            </a:r>
          </a:p>
        </p:txBody>
      </p:sp>
      <p:graphicFrame>
        <p:nvGraphicFramePr>
          <p:cNvPr id="18" name="Content Placeholder 4"/>
          <p:cNvGraphicFramePr>
            <a:graphicFrameLocks/>
          </p:cNvGraphicFramePr>
          <p:nvPr>
            <p:extLst>
              <p:ext uri="{D42A27DB-BD31-4B8C-83A1-F6EECF244321}">
                <p14:modId xmlns:p14="http://schemas.microsoft.com/office/powerpoint/2010/main" val="1566021426"/>
              </p:ext>
            </p:extLst>
          </p:nvPr>
        </p:nvGraphicFramePr>
        <p:xfrm>
          <a:off x="338668" y="3774211"/>
          <a:ext cx="8624708" cy="2327135"/>
        </p:xfrm>
        <a:graphic>
          <a:graphicData uri="http://schemas.openxmlformats.org/drawingml/2006/table">
            <a:tbl>
              <a:tblPr firstRow="1" firstCol="1" bandRow="1">
                <a:tableStyleId>{5C22544A-7EE6-4342-B048-85BDC9FD1C3A}</a:tableStyleId>
              </a:tblPr>
              <a:tblGrid>
                <a:gridCol w="1003116">
                  <a:extLst>
                    <a:ext uri="{9D8B030D-6E8A-4147-A177-3AD203B41FA5}">
                      <a16:colId xmlns:a16="http://schemas.microsoft.com/office/drawing/2014/main" val="84592888"/>
                    </a:ext>
                  </a:extLst>
                </a:gridCol>
                <a:gridCol w="1944930">
                  <a:extLst>
                    <a:ext uri="{9D8B030D-6E8A-4147-A177-3AD203B41FA5}">
                      <a16:colId xmlns:a16="http://schemas.microsoft.com/office/drawing/2014/main" val="2563991397"/>
                    </a:ext>
                  </a:extLst>
                </a:gridCol>
                <a:gridCol w="1938661">
                  <a:extLst>
                    <a:ext uri="{9D8B030D-6E8A-4147-A177-3AD203B41FA5}">
                      <a16:colId xmlns:a16="http://schemas.microsoft.com/office/drawing/2014/main" val="3150576928"/>
                    </a:ext>
                  </a:extLst>
                </a:gridCol>
                <a:gridCol w="2055764">
                  <a:extLst>
                    <a:ext uri="{9D8B030D-6E8A-4147-A177-3AD203B41FA5}">
                      <a16:colId xmlns:a16="http://schemas.microsoft.com/office/drawing/2014/main" val="3578372661"/>
                    </a:ext>
                  </a:extLst>
                </a:gridCol>
                <a:gridCol w="1682237">
                  <a:extLst>
                    <a:ext uri="{9D8B030D-6E8A-4147-A177-3AD203B41FA5}">
                      <a16:colId xmlns:a16="http://schemas.microsoft.com/office/drawing/2014/main" val="24418330"/>
                    </a:ext>
                  </a:extLst>
                </a:gridCol>
              </a:tblGrid>
              <a:tr h="246433">
                <a:tc>
                  <a:txBody>
                    <a:bodyPr/>
                    <a:lstStyle/>
                    <a:p>
                      <a:pPr marL="0" marR="0" algn="l">
                        <a:lnSpc>
                          <a:spcPct val="107000"/>
                        </a:lnSpc>
                        <a:spcBef>
                          <a:spcPts val="0"/>
                        </a:spcBef>
                        <a:spcAft>
                          <a:spcPts val="0"/>
                        </a:spcAft>
                      </a:pPr>
                      <a:endParaRPr lang="en-US" sz="14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gridSpan="2">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MSM living with HIV</a:t>
                      </a:r>
                    </a:p>
                  </a:txBody>
                  <a:tcPr marL="18082" marR="18082" marT="0" marB="0" anchor="ctr"/>
                </a:tc>
                <a:tc hMerge="1">
                  <a:txBody>
                    <a:bodyPr/>
                    <a:lstStyle/>
                    <a:p>
                      <a:pPr marL="0" marR="0" algn="ctr">
                        <a:lnSpc>
                          <a:spcPct val="107000"/>
                        </a:lnSpc>
                        <a:spcBef>
                          <a:spcPts val="0"/>
                        </a:spcBef>
                        <a:spcAft>
                          <a:spcPts val="0"/>
                        </a:spcAft>
                      </a:pPr>
                      <a:endParaRPr lang="en-US" sz="1100" dirty="0">
                        <a:effectLst/>
                        <a:latin typeface="Garamond" panose="02020404030301010803" pitchFamily="18" charset="0"/>
                        <a:ea typeface="Calibri" panose="020F0502020204030204" pitchFamily="34" charset="0"/>
                        <a:cs typeface="Times New Roman" panose="02020603050405020304" pitchFamily="18" charset="0"/>
                      </a:endParaRPr>
                    </a:p>
                  </a:txBody>
                  <a:tcPr marL="24109" marR="24109" marT="0" marB="0"/>
                </a:tc>
                <a:tc gridSpan="2">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HIV-negative MSM</a:t>
                      </a:r>
                    </a:p>
                  </a:txBody>
                  <a:tcPr marL="18082" marR="18082" marT="0" marB="0" anchor="ctr"/>
                </a:tc>
                <a:tc hMerge="1">
                  <a:txBody>
                    <a:bodyPr/>
                    <a:lstStyle/>
                    <a:p>
                      <a:pPr marL="0" marR="0" algn="ctr">
                        <a:lnSpc>
                          <a:spcPct val="107000"/>
                        </a:lnSpc>
                        <a:spcBef>
                          <a:spcPts val="0"/>
                        </a:spcBef>
                        <a:spcAft>
                          <a:spcPts val="0"/>
                        </a:spcAft>
                      </a:pPr>
                      <a:endParaRPr lang="en-US" sz="1100" dirty="0">
                        <a:effectLst/>
                        <a:latin typeface="Garamond" panose="02020404030301010803" pitchFamily="18" charset="0"/>
                        <a:ea typeface="Calibri" panose="020F0502020204030204" pitchFamily="34" charset="0"/>
                        <a:cs typeface="Times New Roman" panose="02020603050405020304" pitchFamily="18" charset="0"/>
                      </a:endParaRPr>
                    </a:p>
                  </a:txBody>
                  <a:tcPr marL="24109" marR="24109" marT="0" marB="0"/>
                </a:tc>
                <a:extLst>
                  <a:ext uri="{0D108BD9-81ED-4DB2-BD59-A6C34878D82A}">
                    <a16:rowId xmlns:a16="http://schemas.microsoft.com/office/drawing/2014/main" val="1530164218"/>
                  </a:ext>
                </a:extLst>
              </a:tr>
              <a:tr h="755146">
                <a:tc>
                  <a:txBody>
                    <a:bodyPr/>
                    <a:lstStyle/>
                    <a:p>
                      <a:pPr marL="0" marR="0" algn="l">
                        <a:lnSpc>
                          <a:spcPct val="107000"/>
                        </a:lnSpc>
                        <a:spcBef>
                          <a:spcPts val="0"/>
                        </a:spcBef>
                        <a:spcAft>
                          <a:spcPts val="0"/>
                        </a:spcAft>
                      </a:pPr>
                      <a:endParaRPr lang="en-US" sz="14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Tested for gonorrhea in the last year</a:t>
                      </a:r>
                    </a:p>
                  </a:txBody>
                  <a:tcPr marL="18082" marR="18082" marT="0" marB="0" anchor="ctr"/>
                </a:tc>
                <a:tc>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Tested for chlamydia</a:t>
                      </a:r>
                      <a:r>
                        <a:rPr lang="en-US" sz="1400" baseline="0" dirty="0">
                          <a:effectLst/>
                          <a:latin typeface="Garamond" panose="02020404030301010803" pitchFamily="18" charset="0"/>
                          <a:ea typeface="Calibri" panose="020F0502020204030204" pitchFamily="34" charset="0"/>
                          <a:cs typeface="Times New Roman" panose="02020603050405020304" pitchFamily="18" charset="0"/>
                        </a:rPr>
                        <a:t> in the last year</a:t>
                      </a:r>
                      <a:endParaRPr lang="en-US" sz="14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Tested for gonorrhea in the last year</a:t>
                      </a:r>
                    </a:p>
                  </a:txBody>
                  <a:tcPr marL="18082" marR="18082" marT="0" marB="0" anchor="ctr"/>
                </a:tc>
                <a:tc>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Tested for chlamydia</a:t>
                      </a:r>
                      <a:r>
                        <a:rPr lang="en-US" sz="1400" baseline="0" dirty="0">
                          <a:effectLst/>
                          <a:latin typeface="Garamond" panose="02020404030301010803" pitchFamily="18" charset="0"/>
                          <a:ea typeface="Calibri" panose="020F0502020204030204" pitchFamily="34" charset="0"/>
                          <a:cs typeface="Times New Roman" panose="02020603050405020304" pitchFamily="18" charset="0"/>
                        </a:rPr>
                        <a:t> in the last year</a:t>
                      </a:r>
                      <a:endParaRPr lang="en-US" sz="14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extLst>
                  <a:ext uri="{0D108BD9-81ED-4DB2-BD59-A6C34878D82A}">
                    <a16:rowId xmlns:a16="http://schemas.microsoft.com/office/drawing/2014/main" val="3037501531"/>
                  </a:ext>
                </a:extLst>
              </a:tr>
              <a:tr h="731234">
                <a:tc>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Target</a:t>
                      </a:r>
                    </a:p>
                  </a:txBody>
                  <a:tcPr marL="18082" marR="18082" marT="0" marB="0" anchor="ctr"/>
                </a:tc>
                <a:tc>
                  <a:txBody>
                    <a:bodyPr/>
                    <a:lstStyle/>
                    <a:p>
                      <a:pPr marL="0" marR="0" algn="l">
                        <a:lnSpc>
                          <a:spcPct val="107000"/>
                        </a:lnSpc>
                        <a:spcBef>
                          <a:spcPts val="0"/>
                        </a:spcBef>
                        <a:spcAft>
                          <a:spcPts val="0"/>
                        </a:spcAft>
                      </a:pPr>
                      <a:r>
                        <a:rPr lang="en-US" sz="1800" b="1" dirty="0">
                          <a:effectLst/>
                          <a:latin typeface="Garamond" panose="02020404030301010803" pitchFamily="18" charset="0"/>
                          <a:ea typeface="Calibri" panose="020F0502020204030204" pitchFamily="34" charset="0"/>
                          <a:cs typeface="Times New Roman" panose="02020603050405020304" pitchFamily="18" charset="0"/>
                        </a:rPr>
                        <a:t>64.1%</a:t>
                      </a:r>
                    </a:p>
                  </a:txBody>
                  <a:tcPr marL="18082" marR="18082" marT="0" marB="0" anchor="ctr"/>
                </a:tc>
                <a:tc>
                  <a:txBody>
                    <a:bodyPr/>
                    <a:lstStyle/>
                    <a:p>
                      <a:pPr marL="0" marR="0" algn="l">
                        <a:lnSpc>
                          <a:spcPct val="107000"/>
                        </a:lnSpc>
                        <a:spcBef>
                          <a:spcPts val="0"/>
                        </a:spcBef>
                        <a:spcAft>
                          <a:spcPts val="0"/>
                        </a:spcAft>
                      </a:pPr>
                      <a:r>
                        <a:rPr lang="en-US" sz="1800" b="1" dirty="0">
                          <a:effectLst/>
                          <a:latin typeface="Garamond" panose="02020404030301010803" pitchFamily="18" charset="0"/>
                          <a:ea typeface="Calibri" panose="020F0502020204030204" pitchFamily="34" charset="0"/>
                          <a:cs typeface="Times New Roman" panose="02020603050405020304" pitchFamily="18" charset="0"/>
                        </a:rPr>
                        <a:t>62.8%</a:t>
                      </a:r>
                    </a:p>
                  </a:txBody>
                  <a:tcPr marL="18082" marR="18082" marT="0" marB="0" anchor="ctr"/>
                </a:tc>
                <a:tc>
                  <a:txBody>
                    <a:bodyPr/>
                    <a:lstStyle/>
                    <a:p>
                      <a:pPr marL="0" marR="0" algn="l">
                        <a:lnSpc>
                          <a:spcPct val="107000"/>
                        </a:lnSpc>
                        <a:spcBef>
                          <a:spcPts val="0"/>
                        </a:spcBef>
                        <a:spcAft>
                          <a:spcPts val="0"/>
                        </a:spcAft>
                      </a:pPr>
                      <a:r>
                        <a:rPr lang="en-US" sz="1800" b="1" dirty="0">
                          <a:effectLst/>
                          <a:latin typeface="Garamond" panose="02020404030301010803" pitchFamily="18" charset="0"/>
                          <a:ea typeface="Calibri" panose="020F0502020204030204" pitchFamily="34" charset="0"/>
                          <a:cs typeface="Times New Roman" panose="02020603050405020304" pitchFamily="18" charset="0"/>
                        </a:rPr>
                        <a:t>45.8%</a:t>
                      </a:r>
                    </a:p>
                  </a:txBody>
                  <a:tcPr marL="18082" marR="18082" marT="0" marB="0" anchor="ctr"/>
                </a:tc>
                <a:tc>
                  <a:txBody>
                    <a:bodyPr/>
                    <a:lstStyle/>
                    <a:p>
                      <a:pPr marL="0" marR="0" algn="l">
                        <a:lnSpc>
                          <a:spcPct val="107000"/>
                        </a:lnSpc>
                        <a:spcBef>
                          <a:spcPts val="0"/>
                        </a:spcBef>
                        <a:spcAft>
                          <a:spcPts val="0"/>
                        </a:spcAft>
                      </a:pPr>
                      <a:r>
                        <a:rPr lang="en-US" sz="1800" b="1" dirty="0">
                          <a:effectLst/>
                          <a:latin typeface="Garamond" panose="02020404030301010803" pitchFamily="18" charset="0"/>
                          <a:ea typeface="Calibri" panose="020F0502020204030204" pitchFamily="34" charset="0"/>
                          <a:cs typeface="Times New Roman" panose="02020603050405020304" pitchFamily="18" charset="0"/>
                        </a:rPr>
                        <a:t>45.8%</a:t>
                      </a:r>
                    </a:p>
                  </a:txBody>
                  <a:tcPr marL="18082" marR="18082" marT="0" marB="0" anchor="ctr"/>
                </a:tc>
                <a:extLst>
                  <a:ext uri="{0D108BD9-81ED-4DB2-BD59-A6C34878D82A}">
                    <a16:rowId xmlns:a16="http://schemas.microsoft.com/office/drawing/2014/main" val="1016615403"/>
                  </a:ext>
                </a:extLst>
              </a:tr>
              <a:tr h="594322">
                <a:tc>
                  <a:txBody>
                    <a:bodyPr/>
                    <a:lstStyle/>
                    <a:p>
                      <a:pPr marL="0" marR="0" algn="l">
                        <a:lnSpc>
                          <a:spcPct val="107000"/>
                        </a:lnSpc>
                        <a:spcBef>
                          <a:spcPts val="0"/>
                        </a:spcBef>
                        <a:spcAft>
                          <a:spcPts val="0"/>
                        </a:spcAft>
                      </a:pPr>
                      <a:r>
                        <a:rPr lang="en-US" sz="1400" dirty="0">
                          <a:effectLst/>
                          <a:latin typeface="Garamond" panose="02020404030301010803" pitchFamily="18" charset="0"/>
                          <a:ea typeface="Calibri" panose="020F0502020204030204" pitchFamily="34" charset="0"/>
                          <a:cs typeface="Times New Roman" panose="02020603050405020304" pitchFamily="18" charset="0"/>
                        </a:rPr>
                        <a:t>Source</a:t>
                      </a:r>
                    </a:p>
                  </a:txBody>
                  <a:tcPr marL="18082" marR="18082" marT="0" marB="0" anchor="ctr"/>
                </a:tc>
                <a:tc>
                  <a:txBody>
                    <a:bodyPr/>
                    <a:lstStyle/>
                    <a:p>
                      <a:pPr marL="0" marR="0" algn="l">
                        <a:lnSpc>
                          <a:spcPct val="107000"/>
                        </a:lnSpc>
                        <a:spcBef>
                          <a:spcPts val="0"/>
                        </a:spcBef>
                        <a:spcAft>
                          <a:spcPts val="0"/>
                        </a:spcAft>
                      </a:pP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NHBS</a:t>
                      </a:r>
                      <a:endParaRPr lang="en-US" sz="13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a:txBody>
                    <a:bodyPr/>
                    <a:lstStyle/>
                    <a:p>
                      <a:pPr marL="0" marR="0" algn="l">
                        <a:lnSpc>
                          <a:spcPct val="107000"/>
                        </a:lnSpc>
                        <a:spcBef>
                          <a:spcPts val="0"/>
                        </a:spcBef>
                        <a:spcAft>
                          <a:spcPts val="0"/>
                        </a:spcAft>
                      </a:pP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NHBS</a:t>
                      </a:r>
                      <a:endParaRPr lang="en-US" sz="13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a:txBody>
                    <a:bodyPr/>
                    <a:lstStyle/>
                    <a:p>
                      <a:pPr marL="0" marR="0" algn="l">
                        <a:lnSpc>
                          <a:spcPct val="107000"/>
                        </a:lnSpc>
                        <a:spcBef>
                          <a:spcPts val="0"/>
                        </a:spcBef>
                        <a:spcAft>
                          <a:spcPts val="0"/>
                        </a:spcAft>
                      </a:pP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NHBS</a:t>
                      </a:r>
                      <a:endParaRPr lang="en-US" sz="13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tc>
                  <a:txBody>
                    <a:bodyPr/>
                    <a:lstStyle/>
                    <a:p>
                      <a:pPr marL="0" marR="0" algn="l">
                        <a:lnSpc>
                          <a:spcPct val="107000"/>
                        </a:lnSpc>
                        <a:spcBef>
                          <a:spcPts val="0"/>
                        </a:spcBef>
                        <a:spcAft>
                          <a:spcPts val="0"/>
                        </a:spcAft>
                      </a:pPr>
                      <a:r>
                        <a:rPr lang="en-US" sz="1300" baseline="0" dirty="0">
                          <a:effectLst/>
                          <a:latin typeface="Garamond" panose="02020404030301010803" pitchFamily="18" charset="0"/>
                          <a:ea typeface="Calibri" panose="020F0502020204030204" pitchFamily="34" charset="0"/>
                          <a:cs typeface="Times New Roman" panose="02020603050405020304" pitchFamily="18" charset="0"/>
                        </a:rPr>
                        <a:t>NHBS</a:t>
                      </a:r>
                      <a:endParaRPr lang="en-US" sz="1300" dirty="0">
                        <a:effectLst/>
                        <a:latin typeface="Garamond" panose="02020404030301010803" pitchFamily="18" charset="0"/>
                        <a:ea typeface="Calibri" panose="020F0502020204030204" pitchFamily="34" charset="0"/>
                        <a:cs typeface="Times New Roman" panose="02020603050405020304" pitchFamily="18" charset="0"/>
                      </a:endParaRPr>
                    </a:p>
                  </a:txBody>
                  <a:tcPr marL="18082" marR="18082" marT="0" marB="0" anchor="ctr"/>
                </a:tc>
                <a:extLst>
                  <a:ext uri="{0D108BD9-81ED-4DB2-BD59-A6C34878D82A}">
                    <a16:rowId xmlns:a16="http://schemas.microsoft.com/office/drawing/2014/main" val="2706857944"/>
                  </a:ext>
                </a:extLst>
              </a:tr>
            </a:tbl>
          </a:graphicData>
        </a:graphic>
      </p:graphicFrame>
      <p:sp>
        <p:nvSpPr>
          <p:cNvPr id="6" name="TextBox 5">
            <a:extLst>
              <a:ext uri="{FF2B5EF4-FFF2-40B4-BE49-F238E27FC236}">
                <a16:creationId xmlns:a16="http://schemas.microsoft.com/office/drawing/2014/main" id="{FFF2DB76-5328-4142-8313-6016984B66DA}"/>
              </a:ext>
            </a:extLst>
          </p:cNvPr>
          <p:cNvSpPr txBox="1"/>
          <p:nvPr/>
        </p:nvSpPr>
        <p:spPr>
          <a:xfrm>
            <a:off x="338667" y="6179378"/>
            <a:ext cx="3042822" cy="300082"/>
          </a:xfrm>
          <a:prstGeom prst="rect">
            <a:avLst/>
          </a:prstGeom>
          <a:solidFill>
            <a:schemeClr val="accent2">
              <a:lumMod val="40000"/>
              <a:lumOff val="60000"/>
            </a:schemeClr>
          </a:solidFill>
        </p:spPr>
        <p:txBody>
          <a:bodyPr wrap="square" rtlCol="0">
            <a:spAutoFit/>
          </a:bodyPr>
          <a:lstStyle/>
          <a:p>
            <a:r>
              <a:rPr lang="en-US" sz="1350" dirty="0">
                <a:latin typeface="Garamond" panose="02020404030301010803" pitchFamily="18" charset="0"/>
              </a:rPr>
              <a:t>Serostatus-specific screening rates</a:t>
            </a:r>
            <a:endParaRPr lang="en-US" sz="1350" dirty="0"/>
          </a:p>
        </p:txBody>
      </p:sp>
      <p:sp>
        <p:nvSpPr>
          <p:cNvPr id="7" name="TextBox 6">
            <a:extLst>
              <a:ext uri="{FF2B5EF4-FFF2-40B4-BE49-F238E27FC236}">
                <a16:creationId xmlns:a16="http://schemas.microsoft.com/office/drawing/2014/main" id="{07F1C6C9-1669-4E67-8409-AE120B35E7C7}"/>
              </a:ext>
            </a:extLst>
          </p:cNvPr>
          <p:cNvSpPr txBox="1"/>
          <p:nvPr/>
        </p:nvSpPr>
        <p:spPr>
          <a:xfrm>
            <a:off x="5247893" y="6179378"/>
            <a:ext cx="3042822" cy="300082"/>
          </a:xfrm>
          <a:prstGeom prst="rect">
            <a:avLst/>
          </a:prstGeom>
          <a:solidFill>
            <a:schemeClr val="accent2">
              <a:lumMod val="40000"/>
              <a:lumOff val="60000"/>
            </a:schemeClr>
          </a:solidFill>
        </p:spPr>
        <p:txBody>
          <a:bodyPr wrap="square" rtlCol="0">
            <a:spAutoFit/>
          </a:bodyPr>
          <a:lstStyle/>
          <a:p>
            <a:r>
              <a:rPr lang="en-US" sz="1350" dirty="0">
                <a:latin typeface="Garamond" panose="02020404030301010803" pitchFamily="18" charset="0"/>
              </a:rPr>
              <a:t>Note: No “higher-risk” testing assumed</a:t>
            </a:r>
            <a:endParaRPr lang="en-US" sz="1350" dirty="0"/>
          </a:p>
        </p:txBody>
      </p:sp>
    </p:spTree>
    <p:extLst>
      <p:ext uri="{BB962C8B-B14F-4D97-AF65-F5344CB8AC3E}">
        <p14:creationId xmlns:p14="http://schemas.microsoft.com/office/powerpoint/2010/main" val="373978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aramond" panose="02020404030301010803" pitchFamily="18" charset="0"/>
              </a:rPr>
              <a:t>Results</a:t>
            </a:r>
          </a:p>
        </p:txBody>
      </p:sp>
      <p:sp>
        <p:nvSpPr>
          <p:cNvPr id="3" name="Text Placeholder 2"/>
          <p:cNvSpPr>
            <a:spLocks noGrp="1"/>
          </p:cNvSpPr>
          <p:nvPr>
            <p:ph type="body" idx="1"/>
          </p:nvPr>
        </p:nvSpPr>
        <p:spPr/>
        <p:txBody>
          <a:bodyPr/>
          <a:lstStyle/>
          <a:p>
            <a:endParaRPr lang="en-US">
              <a:latin typeface="Garamond" panose="02020404030301010803" pitchFamily="18" charset="0"/>
            </a:endParaRPr>
          </a:p>
        </p:txBody>
      </p:sp>
    </p:spTree>
    <p:extLst>
      <p:ext uri="{BB962C8B-B14F-4D97-AF65-F5344CB8AC3E}">
        <p14:creationId xmlns:p14="http://schemas.microsoft.com/office/powerpoint/2010/main" val="4158450513"/>
      </p:ext>
    </p:extLst>
  </p:cSld>
  <p:clrMapOvr>
    <a:masterClrMapping/>
  </p:clrMapOvr>
</p:sld>
</file>

<file path=ppt/theme/theme1.xml><?xml version="1.0" encoding="utf-8"?>
<a:theme xmlns:a="http://schemas.openxmlformats.org/drawingml/2006/main" name="Office Theme">
  <a:themeElements>
    <a:clrScheme name="Custom 1">
      <a:dk1>
        <a:srgbClr val="1B458F"/>
      </a:dk1>
      <a:lt1>
        <a:sysClr val="window" lastClr="FFFFFF"/>
      </a:lt1>
      <a:dk2>
        <a:srgbClr val="44546A"/>
      </a:dk2>
      <a:lt2>
        <a:srgbClr val="E7E6E6"/>
      </a:lt2>
      <a:accent1>
        <a:srgbClr val="2778AC"/>
      </a:accent1>
      <a:accent2>
        <a:srgbClr val="1B458F"/>
      </a:accent2>
      <a:accent3>
        <a:srgbClr val="79B969"/>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10134</TotalTime>
  <Words>2105</Words>
  <Application>Microsoft Office PowerPoint</Application>
  <PresentationFormat>On-screen Show (4:3)</PresentationFormat>
  <Paragraphs>345</Paragraphs>
  <Slides>17</Slides>
  <Notes>15</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Arial</vt:lpstr>
      <vt:lpstr>Arial Unicode MS</vt:lpstr>
      <vt:lpstr>Calibri</vt:lpstr>
      <vt:lpstr>Calibri Light</vt:lpstr>
      <vt:lpstr>Cambria Math</vt:lpstr>
      <vt:lpstr>Garamond</vt:lpstr>
      <vt:lpstr>Helvetica Light</vt:lpstr>
      <vt:lpstr>Helvetica Neue</vt:lpstr>
      <vt:lpstr>Symbol</vt:lpstr>
      <vt:lpstr>Times New Roman</vt:lpstr>
      <vt:lpstr>Wingdings</vt:lpstr>
      <vt:lpstr>Office Theme</vt:lpstr>
      <vt:lpstr>Measuring the Impact of Screening Guidelines (and other interventions) on STDs in MSM</vt:lpstr>
      <vt:lpstr>Disclosures</vt:lpstr>
      <vt:lpstr>NCHHSTP Epidemiologic and Economic Modeling Agreement</vt:lpstr>
      <vt:lpstr>Screening Recommendations:  2015 STD Treatment Guidelines</vt:lpstr>
      <vt:lpstr>HIV and STI Transmission in Dynamic Sexual Networks</vt:lpstr>
      <vt:lpstr>Screening and Testing Processes</vt:lpstr>
      <vt:lpstr>Screening Indications are Dynamic </vt:lpstr>
      <vt:lpstr>PowerPoint Presentation</vt:lpstr>
      <vt:lpstr>Results</vt:lpstr>
      <vt:lpstr>Distribution of Sexual Partnerships</vt:lpstr>
      <vt:lpstr>Regular, Frequent Screening Averts Infections</vt:lpstr>
      <vt:lpstr>Greater Coverage means More Tests</vt:lpstr>
      <vt:lpstr>Percent of Infections Averted by Higher-Risk Threshold and Coverage</vt:lpstr>
      <vt:lpstr>Findings</vt:lpstr>
      <vt:lpstr>Further STD Model Applications</vt:lpstr>
      <vt:lpstr>Acknowledgements</vt:lpstr>
      <vt:lpstr>Expedited Partner Therapy</vt:lpstr>
    </vt:vector>
  </TitlesOfParts>
  <Company>Emory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Grey, Jeremy A</dc:creator>
  <cp:lastModifiedBy>Weiss, Kevin</cp:lastModifiedBy>
  <cp:revision>556</cp:revision>
  <dcterms:created xsi:type="dcterms:W3CDTF">2016-03-01T17:23:09Z</dcterms:created>
  <dcterms:modified xsi:type="dcterms:W3CDTF">2018-08-29T15:57:16Z</dcterms:modified>
</cp:coreProperties>
</file>

<file path=docProps/thumbnail.jpeg>
</file>